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61" r:id="rId3"/>
    <p:sldId id="260" r:id="rId4"/>
    <p:sldId id="258"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53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Gerade Verbindung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el 28"/>
          <p:cNvSpPr>
            <a:spLocks noGrp="1"/>
          </p:cNvSpPr>
          <p:nvPr>
            <p:ph type="ctrTitle"/>
          </p:nvPr>
        </p:nvSpPr>
        <p:spPr>
          <a:xfrm>
            <a:off x="381000" y="4853411"/>
            <a:ext cx="8458200" cy="1222375"/>
          </a:xfrm>
        </p:spPr>
        <p:txBody>
          <a:bodyPr anchor="t"/>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16" name="Datumsplatzhalter 15"/>
          <p:cNvSpPr>
            <a:spLocks noGrp="1"/>
          </p:cNvSpPr>
          <p:nvPr>
            <p:ph type="dt" sz="half" idx="10"/>
          </p:nvPr>
        </p:nvSpPr>
        <p:spPr/>
        <p:txBody>
          <a:bodyPr/>
          <a:lstStyle/>
          <a:p>
            <a:fld id="{A7EE2DE9-87FD-4774-B8D0-009C3AA30F89}" type="datetimeFigureOut">
              <a:rPr lang="de-DE" smtClean="0"/>
              <a:pPr/>
              <a:t>03.10.2016</a:t>
            </a:fld>
            <a:endParaRPr lang="de-DE"/>
          </a:p>
        </p:txBody>
      </p:sp>
      <p:sp>
        <p:nvSpPr>
          <p:cNvPr id="2" name="Fußzeilenplatzhalter 1"/>
          <p:cNvSpPr>
            <a:spLocks noGrp="1"/>
          </p:cNvSpPr>
          <p:nvPr>
            <p:ph type="ftr" sz="quarter" idx="11"/>
          </p:nvPr>
        </p:nvSpPr>
        <p:spPr/>
        <p:txBody>
          <a:bodyPr/>
          <a:lstStyle/>
          <a:p>
            <a:endParaRPr lang="de-DE"/>
          </a:p>
        </p:txBody>
      </p:sp>
      <p:sp>
        <p:nvSpPr>
          <p:cNvPr id="15" name="Foliennummernplatzhalter 14"/>
          <p:cNvSpPr>
            <a:spLocks noGrp="1"/>
          </p:cNvSpPr>
          <p:nvPr>
            <p:ph type="sldNum" sz="quarter" idx="12"/>
          </p:nvPr>
        </p:nvSpPr>
        <p:spPr>
          <a:xfrm>
            <a:off x="8229600" y="6473952"/>
            <a:ext cx="758952" cy="246888"/>
          </a:xfrm>
        </p:spPr>
        <p:txBody>
          <a:bodyPr/>
          <a:lstStyle/>
          <a:p>
            <a:fld id="{D891A1C2-03D6-4054-B4EC-2D8E7BEAB68F}"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A7EE2DE9-87FD-4774-B8D0-009C3AA30F89}" type="datetimeFigureOut">
              <a:rPr lang="de-DE" smtClean="0"/>
              <a:pPr/>
              <a:t>03.10.2016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91A1C2-03D6-4054-B4EC-2D8E7BEAB68F}"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8000" y="549276"/>
            <a:ext cx="18288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549276"/>
            <a:ext cx="62484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A7EE2DE9-87FD-4774-B8D0-009C3AA30F89}" type="datetimeFigureOut">
              <a:rPr lang="de-DE" smtClean="0"/>
              <a:pPr/>
              <a:t>03.10.2016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91A1C2-03D6-4054-B4EC-2D8E7BEAB68F}"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2" name="Titel 21"/>
          <p:cNvSpPr>
            <a:spLocks noGrp="1"/>
          </p:cNvSpPr>
          <p:nvPr>
            <p:ph type="title"/>
          </p:nvPr>
        </p:nvSpPr>
        <p:spPr/>
        <p:txBody>
          <a:bodyPr/>
          <a:lstStyle/>
          <a:p>
            <a:r>
              <a:rPr kumimoji="0" lang="de-DE" smtClean="0"/>
              <a:t>Titelmasterformat durch Klicken bearbeiten</a:t>
            </a:r>
            <a:endParaRPr kumimoji="0" lang="en-US"/>
          </a:p>
        </p:txBody>
      </p:sp>
      <p:sp>
        <p:nvSpPr>
          <p:cNvPr id="27" name="Inhaltsplatzhalter 26"/>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Datumsplatzhalter 24"/>
          <p:cNvSpPr>
            <a:spLocks noGrp="1"/>
          </p:cNvSpPr>
          <p:nvPr>
            <p:ph type="dt" sz="half" idx="10"/>
          </p:nvPr>
        </p:nvSpPr>
        <p:spPr/>
        <p:txBody>
          <a:bodyPr/>
          <a:lstStyle/>
          <a:p>
            <a:fld id="{A7EE2DE9-87FD-4774-B8D0-009C3AA30F89}" type="datetimeFigureOut">
              <a:rPr lang="de-DE" smtClean="0"/>
              <a:pPr/>
              <a:t>03.10.2016</a:t>
            </a:fld>
            <a:endParaRPr lang="de-DE"/>
          </a:p>
        </p:txBody>
      </p:sp>
      <p:sp>
        <p:nvSpPr>
          <p:cNvPr id="19" name="Fußzeilenplatzhalter 18"/>
          <p:cNvSpPr>
            <a:spLocks noGrp="1"/>
          </p:cNvSpPr>
          <p:nvPr>
            <p:ph type="ftr" sz="quarter" idx="11"/>
          </p:nvPr>
        </p:nvSpPr>
        <p:spPr>
          <a:xfrm>
            <a:off x="3581400" y="76200"/>
            <a:ext cx="2895600" cy="288925"/>
          </a:xfrm>
        </p:spPr>
        <p:txBody>
          <a:bodyPr/>
          <a:lstStyle/>
          <a:p>
            <a:endParaRPr lang="de-DE"/>
          </a:p>
        </p:txBody>
      </p:sp>
      <p:sp>
        <p:nvSpPr>
          <p:cNvPr id="16" name="Foliennummernplatzhalter 15"/>
          <p:cNvSpPr>
            <a:spLocks noGrp="1"/>
          </p:cNvSpPr>
          <p:nvPr>
            <p:ph type="sldNum" sz="quarter" idx="12"/>
          </p:nvPr>
        </p:nvSpPr>
        <p:spPr>
          <a:xfrm>
            <a:off x="8229600" y="6473952"/>
            <a:ext cx="758952" cy="246888"/>
          </a:xfrm>
        </p:spPr>
        <p:txBody>
          <a:bodyPr/>
          <a:lstStyle/>
          <a:p>
            <a:fld id="{D891A1C2-03D6-4054-B4EC-2D8E7BEAB68F}"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3">
        <a:schemeClr val="bg2"/>
      </p:bgRef>
    </p:bg>
    <p:spTree>
      <p:nvGrpSpPr>
        <p:cNvPr id="1" name=""/>
        <p:cNvGrpSpPr/>
        <p:nvPr/>
      </p:nvGrpSpPr>
      <p:grpSpPr>
        <a:xfrm>
          <a:off x="0" y="0"/>
          <a:ext cx="0" cy="0"/>
          <a:chOff x="0" y="0"/>
          <a:chExt cx="0" cy="0"/>
        </a:xfrm>
      </p:grpSpPr>
      <p:sp>
        <p:nvSpPr>
          <p:cNvPr id="7" name="Gerade Verbindung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platzhalt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19" name="Datumsplatzhalter 18"/>
          <p:cNvSpPr>
            <a:spLocks noGrp="1"/>
          </p:cNvSpPr>
          <p:nvPr>
            <p:ph type="dt" sz="half" idx="10"/>
          </p:nvPr>
        </p:nvSpPr>
        <p:spPr/>
        <p:txBody>
          <a:bodyPr/>
          <a:lstStyle/>
          <a:p>
            <a:fld id="{A7EE2DE9-87FD-4774-B8D0-009C3AA30F89}" type="datetimeFigureOut">
              <a:rPr lang="de-DE" smtClean="0"/>
              <a:pPr/>
              <a:t>03.10.2016</a:t>
            </a:fld>
            <a:endParaRPr lang="de-DE"/>
          </a:p>
        </p:txBody>
      </p:sp>
      <p:sp>
        <p:nvSpPr>
          <p:cNvPr id="11" name="Fußzeilenplatzhalter 10"/>
          <p:cNvSpPr>
            <a:spLocks noGrp="1"/>
          </p:cNvSpPr>
          <p:nvPr>
            <p:ph type="ftr" sz="quarter" idx="11"/>
          </p:nvPr>
        </p:nvSpPr>
        <p:spPr/>
        <p:txBody>
          <a:bodyPr/>
          <a:lstStyle/>
          <a:p>
            <a:endParaRPr lang="de-DE"/>
          </a:p>
        </p:txBody>
      </p:sp>
      <p:sp>
        <p:nvSpPr>
          <p:cNvPr id="16" name="Foliennummernplatzhalter 15"/>
          <p:cNvSpPr>
            <a:spLocks noGrp="1"/>
          </p:cNvSpPr>
          <p:nvPr>
            <p:ph type="sldNum" sz="quarter" idx="12"/>
          </p:nvPr>
        </p:nvSpPr>
        <p:spPr/>
        <p:txBody>
          <a:bodyPr/>
          <a:lstStyle/>
          <a:p>
            <a:fld id="{D891A1C2-03D6-4054-B4EC-2D8E7BEAB68F}" type="slidenum">
              <a:rPr lang="de-DE" smtClean="0"/>
              <a:pPr/>
              <a:t>‹Nr.›</a:t>
            </a:fld>
            <a:endParaRPr lang="de-DE"/>
          </a:p>
        </p:txBody>
      </p:sp>
      <p:sp>
        <p:nvSpPr>
          <p:cNvPr id="8" name="Titel 7"/>
          <p:cNvSpPr>
            <a:spLocks noGrp="1"/>
          </p:cNvSpPr>
          <p:nvPr>
            <p:ph type="title"/>
          </p:nvPr>
        </p:nvSpPr>
        <p:spPr>
          <a:xfrm>
            <a:off x="180475" y="2947085"/>
            <a:ext cx="8686800" cy="1184825"/>
          </a:xfrm>
        </p:spPr>
        <p:txBody>
          <a:bodyPr rtlCol="0" anchor="t"/>
          <a:lstStyle>
            <a:lvl1pPr algn="r">
              <a:defRPr/>
            </a:lvl1pPr>
          </a:lstStyle>
          <a:p>
            <a:r>
              <a:rPr kumimoji="0" lang="de-DE" smtClean="0"/>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0" name="Titel 19"/>
          <p:cNvSpPr>
            <a:spLocks noGrp="1"/>
          </p:cNvSpPr>
          <p:nvPr>
            <p:ph type="title"/>
          </p:nvPr>
        </p:nvSpPr>
        <p:spPr>
          <a:xfrm>
            <a:off x="301752" y="457200"/>
            <a:ext cx="8686800" cy="841248"/>
          </a:xfrm>
        </p:spPr>
        <p:txBody>
          <a:bodyPr/>
          <a:lstStyle/>
          <a:p>
            <a:r>
              <a:rPr kumimoji="0" lang="de-DE" smtClean="0"/>
              <a:t>Titelmasterformat durch Klicken bearbeiten</a:t>
            </a:r>
            <a:endParaRPr kumimoji="0" lang="en-US"/>
          </a:p>
        </p:txBody>
      </p:sp>
      <p:sp>
        <p:nvSpPr>
          <p:cNvPr id="14" name="Inhaltsplatzhalt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1" name="Datumsplatzhalter 20"/>
          <p:cNvSpPr>
            <a:spLocks noGrp="1"/>
          </p:cNvSpPr>
          <p:nvPr>
            <p:ph type="dt" sz="half" idx="10"/>
          </p:nvPr>
        </p:nvSpPr>
        <p:spPr/>
        <p:txBody>
          <a:bodyPr/>
          <a:lstStyle/>
          <a:p>
            <a:fld id="{A7EE2DE9-87FD-4774-B8D0-009C3AA30F89}" type="datetimeFigureOut">
              <a:rPr lang="de-DE" smtClean="0"/>
              <a:pPr/>
              <a:t>03.10.2016</a:t>
            </a:fld>
            <a:endParaRPr lang="de-DE"/>
          </a:p>
        </p:txBody>
      </p:sp>
      <p:sp>
        <p:nvSpPr>
          <p:cNvPr id="10" name="Fußzeilenplatzhalter 9"/>
          <p:cNvSpPr>
            <a:spLocks noGrp="1"/>
          </p:cNvSpPr>
          <p:nvPr>
            <p:ph type="ftr" sz="quarter" idx="11"/>
          </p:nvPr>
        </p:nvSpPr>
        <p:spPr/>
        <p:txBody>
          <a:bodyPr/>
          <a:lstStyle/>
          <a:p>
            <a:endParaRPr lang="de-DE"/>
          </a:p>
        </p:txBody>
      </p:sp>
      <p:sp>
        <p:nvSpPr>
          <p:cNvPr id="31" name="Foliennummernplatzhalter 30"/>
          <p:cNvSpPr>
            <a:spLocks noGrp="1"/>
          </p:cNvSpPr>
          <p:nvPr>
            <p:ph type="sldNum" sz="quarter" idx="12"/>
          </p:nvPr>
        </p:nvSpPr>
        <p:spPr/>
        <p:txBody>
          <a:bodyPr/>
          <a:lstStyle/>
          <a:p>
            <a:fld id="{D891A1C2-03D6-4054-B4EC-2D8E7BEAB68F}"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9" name="Titel 28"/>
          <p:cNvSpPr>
            <a:spLocks noGrp="1"/>
          </p:cNvSpPr>
          <p:nvPr>
            <p:ph type="title"/>
          </p:nvPr>
        </p:nvSpPr>
        <p:spPr>
          <a:xfrm>
            <a:off x="304800" y="5410200"/>
            <a:ext cx="8610600" cy="882650"/>
          </a:xfrm>
        </p:spPr>
        <p:txBody>
          <a:bodyPr anchor="ctr"/>
          <a:lstStyle>
            <a:lvl1pPr>
              <a:defRPr/>
            </a:lvl1p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25" name="Textplatzhalt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Inhaltsplatzhalt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8" name="Inhaltsplatzhalt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Datumsplatzhalter 9"/>
          <p:cNvSpPr>
            <a:spLocks noGrp="1"/>
          </p:cNvSpPr>
          <p:nvPr>
            <p:ph type="dt" sz="half" idx="10"/>
          </p:nvPr>
        </p:nvSpPr>
        <p:spPr/>
        <p:txBody>
          <a:bodyPr/>
          <a:lstStyle/>
          <a:p>
            <a:fld id="{A7EE2DE9-87FD-4774-B8D0-009C3AA30F89}" type="datetimeFigureOut">
              <a:rPr lang="de-DE" smtClean="0"/>
              <a:pPr/>
              <a:t>03.10.2016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229600" y="6477000"/>
            <a:ext cx="762000" cy="246888"/>
          </a:xfrm>
        </p:spPr>
        <p:txBody>
          <a:bodyPr/>
          <a:lstStyle/>
          <a:p>
            <a:fld id="{D891A1C2-03D6-4054-B4EC-2D8E7BEAB68F}" type="slidenum">
              <a:rPr lang="de-DE" smtClean="0"/>
              <a:pPr/>
              <a:t>‹Nr.›</a:t>
            </a:fld>
            <a:endParaRPr lang="de-DE"/>
          </a:p>
        </p:txBody>
      </p:sp>
      <p:sp>
        <p:nvSpPr>
          <p:cNvPr id="11" name="Gerade Verbindung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30" name="Titel 29"/>
          <p:cNvSpPr>
            <a:spLocks noGrp="1"/>
          </p:cNvSpPr>
          <p:nvPr>
            <p:ph type="title"/>
          </p:nvPr>
        </p:nvSpPr>
        <p:spPr>
          <a:xfrm>
            <a:off x="301752" y="457200"/>
            <a:ext cx="8686800" cy="841248"/>
          </a:xfrm>
        </p:spPr>
        <p:txBody>
          <a:bodyPr/>
          <a:lstStyle/>
          <a:p>
            <a:r>
              <a:rPr kumimoji="0" lang="de-DE" smtClean="0"/>
              <a:t>Titelmasterformat durch Klicken bearbeiten</a:t>
            </a:r>
            <a:endParaRPr kumimoji="0" lang="en-US"/>
          </a:p>
        </p:txBody>
      </p:sp>
      <p:sp>
        <p:nvSpPr>
          <p:cNvPr id="12" name="Datumsplatzhalter 11"/>
          <p:cNvSpPr>
            <a:spLocks noGrp="1"/>
          </p:cNvSpPr>
          <p:nvPr>
            <p:ph type="dt" sz="half" idx="10"/>
          </p:nvPr>
        </p:nvSpPr>
        <p:spPr/>
        <p:txBody>
          <a:bodyPr/>
          <a:lstStyle/>
          <a:p>
            <a:fld id="{A7EE2DE9-87FD-4774-B8D0-009C3AA30F89}" type="datetimeFigureOut">
              <a:rPr lang="de-DE" smtClean="0"/>
              <a:pPr/>
              <a:t>03.10.2016</a:t>
            </a:fld>
            <a:endParaRPr lang="de-DE"/>
          </a:p>
        </p:txBody>
      </p:sp>
      <p:sp>
        <p:nvSpPr>
          <p:cNvPr id="21" name="Fußzeilenplatzhalter 20"/>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891A1C2-03D6-4054-B4EC-2D8E7BEAB68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A7EE2DE9-87FD-4774-B8D0-009C3AA30F89}" type="datetimeFigureOut">
              <a:rPr lang="de-DE" smtClean="0"/>
              <a:pPr/>
              <a:t>03.10.2016</a:t>
            </a:fld>
            <a:endParaRPr lang="de-DE"/>
          </a:p>
        </p:txBody>
      </p:sp>
      <p:sp>
        <p:nvSpPr>
          <p:cNvPr id="24" name="Fußzeilenplatzhalter 23"/>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891A1C2-03D6-4054-B4EC-2D8E7BEAB68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Gerade Verbindung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el 11"/>
          <p:cNvSpPr>
            <a:spLocks noGrp="1"/>
          </p:cNvSpPr>
          <p:nvPr>
            <p:ph type="title"/>
          </p:nvPr>
        </p:nvSpPr>
        <p:spPr>
          <a:xfrm>
            <a:off x="457200" y="5486400"/>
            <a:ext cx="8458200" cy="520700"/>
          </a:xfrm>
        </p:spPr>
        <p:txBody>
          <a:bodyPr anchor="ctr"/>
          <a:lstStyle>
            <a:lvl1pPr algn="l">
              <a:buNone/>
              <a:defRPr sz="2000" b="1"/>
            </a:lvl1pPr>
          </a:lstStyle>
          <a:p>
            <a:r>
              <a:rPr kumimoji="0" lang="de-DE" smtClean="0"/>
              <a:t>Titelmasterformat durch Klicken bearbeiten</a:t>
            </a:r>
            <a:endParaRPr kumimoji="0" lang="en-US"/>
          </a:p>
        </p:txBody>
      </p:sp>
      <p:sp>
        <p:nvSpPr>
          <p:cNvPr id="26" name="Textplatzhalt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14" name="Inhaltsplatzhalt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Datumsplatzhalter 24"/>
          <p:cNvSpPr>
            <a:spLocks noGrp="1"/>
          </p:cNvSpPr>
          <p:nvPr>
            <p:ph type="dt" sz="half" idx="10"/>
          </p:nvPr>
        </p:nvSpPr>
        <p:spPr/>
        <p:txBody>
          <a:bodyPr/>
          <a:lstStyle/>
          <a:p>
            <a:fld id="{A7EE2DE9-87FD-4774-B8D0-009C3AA30F89}" type="datetimeFigureOut">
              <a:rPr lang="de-DE" smtClean="0"/>
              <a:pPr/>
              <a:t>03.10.2016</a:t>
            </a:fld>
            <a:endParaRPr lang="de-DE"/>
          </a:p>
        </p:txBody>
      </p:sp>
      <p:sp>
        <p:nvSpPr>
          <p:cNvPr id="29" name="Fußzeilenplatzhalter 28"/>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891A1C2-03D6-4054-B4EC-2D8E7BEAB68F}"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3" name="Bildplatzhalt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de-DE" smtClean="0"/>
              <a:t>Bild durch Klicken auf Symbol hinzufügen</a:t>
            </a:r>
            <a:endParaRPr kumimoji="0" lang="en-US" dirty="0"/>
          </a:p>
        </p:txBody>
      </p:sp>
      <p:sp>
        <p:nvSpPr>
          <p:cNvPr id="7" name="Datumsplatzhalter 6"/>
          <p:cNvSpPr>
            <a:spLocks noGrp="1"/>
          </p:cNvSpPr>
          <p:nvPr>
            <p:ph type="dt" sz="half" idx="10"/>
          </p:nvPr>
        </p:nvSpPr>
        <p:spPr/>
        <p:txBody>
          <a:bodyPr/>
          <a:lstStyle/>
          <a:p>
            <a:fld id="{A7EE2DE9-87FD-4774-B8D0-009C3AA30F89}" type="datetimeFigureOut">
              <a:rPr lang="de-DE" smtClean="0"/>
              <a:pPr/>
              <a:t>03.10.2016</a:t>
            </a:fld>
            <a:endParaRPr lang="de-DE"/>
          </a:p>
        </p:txBody>
      </p:sp>
      <p:sp>
        <p:nvSpPr>
          <p:cNvPr id="5" name="Fußzeilenplatzhalter 4"/>
          <p:cNvSpPr>
            <a:spLocks noGrp="1"/>
          </p:cNvSpPr>
          <p:nvPr>
            <p:ph type="ftr" sz="quarter" idx="11"/>
          </p:nvPr>
        </p:nvSpPr>
        <p:spPr/>
        <p:txBody>
          <a:bodyPr/>
          <a:lstStyle/>
          <a:p>
            <a:endParaRPr lang="de-DE"/>
          </a:p>
        </p:txBody>
      </p:sp>
      <p:sp>
        <p:nvSpPr>
          <p:cNvPr id="31" name="Foliennummernplatzhalter 30"/>
          <p:cNvSpPr>
            <a:spLocks noGrp="1"/>
          </p:cNvSpPr>
          <p:nvPr>
            <p:ph type="sldNum" sz="quarter" idx="12"/>
          </p:nvPr>
        </p:nvSpPr>
        <p:spPr/>
        <p:txBody>
          <a:bodyPr/>
          <a:lstStyle/>
          <a:p>
            <a:fld id="{D891A1C2-03D6-4054-B4EC-2D8E7BEAB68F}" type="slidenum">
              <a:rPr lang="de-DE" smtClean="0"/>
              <a:pPr/>
              <a:t>‹Nr.›</a:t>
            </a:fld>
            <a:endParaRPr lang="de-DE"/>
          </a:p>
        </p:txBody>
      </p:sp>
      <p:sp>
        <p:nvSpPr>
          <p:cNvPr id="17" name="Titel 16"/>
          <p:cNvSpPr>
            <a:spLocks noGrp="1"/>
          </p:cNvSpPr>
          <p:nvPr>
            <p:ph type="title"/>
          </p:nvPr>
        </p:nvSpPr>
        <p:spPr>
          <a:xfrm>
            <a:off x="381000" y="4993760"/>
            <a:ext cx="5867400" cy="522288"/>
          </a:xfrm>
        </p:spPr>
        <p:txBody>
          <a:bodyPr anchor="ctr"/>
          <a:lstStyle>
            <a:lvl1pPr algn="l">
              <a:buNone/>
              <a:defRPr sz="2000" b="1"/>
            </a:lvl1pPr>
          </a:lstStyle>
          <a:p>
            <a:r>
              <a:rPr kumimoji="0" lang="de-DE" smtClean="0"/>
              <a:t>Titelmasterformat durch Klicken bearbeiten</a:t>
            </a:r>
            <a:endParaRPr kumimoji="0" lang="en-US"/>
          </a:p>
        </p:txBody>
      </p:sp>
      <p:sp>
        <p:nvSpPr>
          <p:cNvPr id="26" name="Textplatzhalt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Gerade Verbindung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platzhalt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1" name="Datumsplatzhalt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7EE2DE9-87FD-4774-B8D0-009C3AA30F89}" type="datetimeFigureOut">
              <a:rPr lang="de-DE" smtClean="0"/>
              <a:pPr/>
              <a:t>03.10.2016</a:t>
            </a:fld>
            <a:endParaRPr lang="de-DE"/>
          </a:p>
        </p:txBody>
      </p:sp>
      <p:sp>
        <p:nvSpPr>
          <p:cNvPr id="28" name="Fußzeilenplatzhalt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de-DE"/>
          </a:p>
        </p:txBody>
      </p:sp>
      <p:sp>
        <p:nvSpPr>
          <p:cNvPr id="5" name="Foliennummernplatzhalt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891A1C2-03D6-4054-B4EC-2D8E7BEAB68F}" type="slidenum">
              <a:rPr lang="de-DE" smtClean="0"/>
              <a:pPr/>
              <a:t>‹Nr.›</a:t>
            </a:fld>
            <a:endParaRPr lang="de-DE"/>
          </a:p>
        </p:txBody>
      </p:sp>
      <p:sp>
        <p:nvSpPr>
          <p:cNvPr id="10" name="Titelplatzhalter 9"/>
          <p:cNvSpPr>
            <a:spLocks noGrp="1"/>
          </p:cNvSpPr>
          <p:nvPr>
            <p:ph type="title"/>
          </p:nvPr>
        </p:nvSpPr>
        <p:spPr>
          <a:xfrm>
            <a:off x="304800" y="457200"/>
            <a:ext cx="8686800" cy="838200"/>
          </a:xfrm>
          <a:prstGeom prst="rect">
            <a:avLst/>
          </a:prstGeom>
        </p:spPr>
        <p:txBody>
          <a:bodyPr vert="horz" anchor="ctr">
            <a:normAutofit/>
          </a:bodyPr>
          <a:lstStyle/>
          <a:p>
            <a:r>
              <a:rPr kumimoji="0" lang="de-DE" smtClean="0"/>
              <a:t>Titelmasterformat durch Klicken bearbeiten</a:t>
            </a:r>
            <a:endParaRPr kumimoji="0" lang="en-US"/>
          </a:p>
        </p:txBody>
      </p:sp>
      <p:sp>
        <p:nvSpPr>
          <p:cNvPr id="9" name="Gerade Verbindung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Gerade Verbindung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http://t3.gstatic.com/images?q=tbn:76dXNw2TdTzBPM:http://upload.wikimedia.org/wikipedia/commons/thumb/d/dd/Achtung.svg/628px-Achtung.svg.png"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76673"/>
            <a:ext cx="7772400" cy="1440159"/>
          </a:xfrm>
        </p:spPr>
        <p:txBody>
          <a:bodyPr/>
          <a:lstStyle/>
          <a:p>
            <a:r>
              <a:rPr lang="de-DE" dirty="0" smtClean="0">
                <a:latin typeface="Comic Sans MS" pitchFamily="66" charset="0"/>
              </a:rPr>
              <a:t>Best Practice</a:t>
            </a:r>
            <a:br>
              <a:rPr lang="de-DE" dirty="0" smtClean="0">
                <a:latin typeface="Comic Sans MS" pitchFamily="66" charset="0"/>
              </a:rPr>
            </a:br>
            <a:r>
              <a:rPr lang="de-DE" sz="2400" dirty="0" smtClean="0">
                <a:latin typeface="Comic Sans MS" pitchFamily="66" charset="0"/>
              </a:rPr>
              <a:t>LVR Förderschule, Krefeld</a:t>
            </a:r>
            <a:endParaRPr lang="de-DE" sz="2400" dirty="0">
              <a:latin typeface="Comic Sans MS" pitchFamily="66" charset="0"/>
            </a:endParaRPr>
          </a:p>
        </p:txBody>
      </p:sp>
      <p:sp>
        <p:nvSpPr>
          <p:cNvPr id="3" name="Untertitel 2"/>
          <p:cNvSpPr>
            <a:spLocks noGrp="1"/>
          </p:cNvSpPr>
          <p:nvPr>
            <p:ph type="subTitle" idx="1"/>
          </p:nvPr>
        </p:nvSpPr>
        <p:spPr>
          <a:xfrm>
            <a:off x="395536" y="2420888"/>
            <a:ext cx="8424936" cy="3672408"/>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lgn="ctr"/>
            <a:r>
              <a:rPr lang="de-DE" sz="36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1. Gelber Zettel</a:t>
            </a:r>
          </a:p>
          <a:p>
            <a:pPr marL="514350" indent="-360000" algn="l">
              <a:spcBef>
                <a:spcPts val="0"/>
              </a:spcBef>
            </a:pPr>
            <a:r>
              <a:rPr lang="de-DE" dirty="0" smtClean="0">
                <a:latin typeface="Comic Sans MS" pitchFamily="66" charset="0"/>
              </a:rPr>
              <a:t>jeweils zu Wochenbeginn werden wichtige </a:t>
            </a:r>
          </a:p>
          <a:p>
            <a:pPr marL="514350" indent="-360000" algn="l">
              <a:spcBef>
                <a:spcPts val="0"/>
              </a:spcBef>
            </a:pPr>
            <a:r>
              <a:rPr lang="de-DE" dirty="0" smtClean="0">
                <a:latin typeface="Comic Sans MS" pitchFamily="66" charset="0"/>
              </a:rPr>
              <a:t>Informationen  im „Gelben Zettel“ veröffentlicht:</a:t>
            </a:r>
          </a:p>
          <a:p>
            <a:pPr marL="514350" indent="-360000" algn="l">
              <a:spcBef>
                <a:spcPts val="0"/>
              </a:spcBef>
            </a:pPr>
            <a:r>
              <a:rPr lang="de-DE" dirty="0" smtClean="0">
                <a:latin typeface="Comic Sans MS" pitchFamily="66" charset="0"/>
              </a:rPr>
              <a:t>		- </a:t>
            </a:r>
            <a:r>
              <a:rPr lang="de-DE" dirty="0" err="1" smtClean="0">
                <a:latin typeface="Comic Sans MS" pitchFamily="66" charset="0"/>
              </a:rPr>
              <a:t>Logineo</a:t>
            </a:r>
            <a:endParaRPr lang="de-DE" dirty="0" smtClean="0">
              <a:latin typeface="Comic Sans MS" pitchFamily="66" charset="0"/>
            </a:endParaRPr>
          </a:p>
          <a:p>
            <a:pPr marL="514350" indent="-360000" algn="l">
              <a:spcBef>
                <a:spcPts val="0"/>
              </a:spcBef>
            </a:pPr>
            <a:r>
              <a:rPr lang="de-DE" dirty="0" smtClean="0">
                <a:latin typeface="Comic Sans MS" pitchFamily="66" charset="0"/>
              </a:rPr>
              <a:t>		- ein Zettel für jede Klasse (Papier)</a:t>
            </a:r>
          </a:p>
          <a:p>
            <a:pPr marL="514350" indent="-514350" algn="l"/>
            <a:r>
              <a:rPr lang="de-DE" sz="1600" u="sng" dirty="0" smtClean="0">
                <a:latin typeface="Comic Sans MS" pitchFamily="66" charset="0"/>
              </a:rPr>
              <a:t>Vorteile:</a:t>
            </a:r>
            <a:r>
              <a:rPr lang="de-DE" sz="1600" dirty="0" smtClean="0">
                <a:latin typeface="Comic Sans MS" pitchFamily="66" charset="0"/>
              </a:rPr>
              <a:t> </a:t>
            </a:r>
          </a:p>
          <a:p>
            <a:pPr marL="514350" indent="-514350" algn="l"/>
            <a:r>
              <a:rPr lang="de-DE" sz="1400" dirty="0" smtClean="0">
                <a:latin typeface="Comic Sans MS" pitchFamily="66" charset="0"/>
              </a:rPr>
              <a:t>- </a:t>
            </a:r>
            <a:r>
              <a:rPr lang="de-DE" sz="1400" dirty="0" smtClean="0">
                <a:latin typeface="Comic Sans MS" pitchFamily="66" charset="0"/>
              </a:rPr>
              <a:t>jederzeit </a:t>
            </a:r>
            <a:r>
              <a:rPr lang="de-DE" sz="1400" dirty="0" smtClean="0">
                <a:latin typeface="Comic Sans MS" pitchFamily="66" charset="0"/>
              </a:rPr>
              <a:t>verfügbar für alle </a:t>
            </a:r>
            <a:r>
              <a:rPr lang="de-DE" sz="1400" dirty="0" smtClean="0">
                <a:latin typeface="Comic Sans MS" pitchFamily="66" charset="0"/>
              </a:rPr>
              <a:t>Kollegen </a:t>
            </a:r>
            <a:r>
              <a:rPr lang="de-DE" sz="1400" dirty="0" smtClean="0">
                <a:latin typeface="Comic Sans MS" pitchFamily="66" charset="0"/>
              </a:rPr>
              <a:t>(Teilzeitkräfte!)</a:t>
            </a:r>
          </a:p>
          <a:p>
            <a:pPr marL="514350" indent="-514350" algn="l"/>
            <a:r>
              <a:rPr lang="de-DE" sz="1400" dirty="0" smtClean="0">
                <a:latin typeface="Comic Sans MS" pitchFamily="66" charset="0"/>
              </a:rPr>
              <a:t>- wöchentliche Stufeninfo deutlich kürzer (Pausenzeit ausreichend)</a:t>
            </a:r>
          </a:p>
          <a:p>
            <a:pPr marL="514350" indent="-514350" algn="l"/>
            <a:r>
              <a:rPr lang="de-DE" sz="1400" dirty="0" smtClean="0">
                <a:latin typeface="Comic Sans MS" pitchFamily="66" charset="0"/>
              </a:rPr>
              <a:t>- nachmittägliche Stufen- bzw. Gesamtinfo nur im monatlichen Wechsel</a:t>
            </a:r>
          </a:p>
          <a:p>
            <a:pPr marL="514350" indent="-514350" algn="l">
              <a:buFont typeface="Arial" pitchFamily="34" charset="0"/>
              <a:buChar char="•"/>
            </a:pPr>
            <a:endParaRPr lang="de-DE" sz="1400" dirty="0" smtClean="0">
              <a:latin typeface="Comic Sans MS" pitchFamily="66" charset="0"/>
            </a:endParaRPr>
          </a:p>
        </p:txBody>
      </p:sp>
      <p:pic>
        <p:nvPicPr>
          <p:cNvPr id="4" name="Picture 10"/>
          <p:cNvPicPr>
            <a:picLocks noChangeAspect="1" noChangeArrowheads="1"/>
          </p:cNvPicPr>
          <p:nvPr/>
        </p:nvPicPr>
        <p:blipFill>
          <a:blip r:embed="rId2" cstate="print"/>
          <a:srcRect/>
          <a:stretch>
            <a:fillRect/>
          </a:stretch>
        </p:blipFill>
        <p:spPr bwMode="auto">
          <a:xfrm>
            <a:off x="6156176" y="476672"/>
            <a:ext cx="2160240" cy="86409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475656" y="188640"/>
            <a:ext cx="4824535" cy="646331"/>
          </a:xfrm>
          <a:prstGeom prst="rect">
            <a:avLst/>
          </a:prstGeom>
        </p:spPr>
        <p:txBody>
          <a:bodyPr wrap="square">
            <a:spAutoFit/>
          </a:bodyPr>
          <a:lstStyle/>
          <a:p>
            <a:r>
              <a:rPr lang="de-DE"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Bsp. „Gelber Zettel“</a:t>
            </a:r>
            <a:endParaRPr lang="de-DE"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5" name="Rechteck 4"/>
          <p:cNvSpPr/>
          <p:nvPr/>
        </p:nvSpPr>
        <p:spPr>
          <a:xfrm>
            <a:off x="3729461" y="3244334"/>
            <a:ext cx="1685077" cy="369332"/>
          </a:xfrm>
          <a:prstGeom prst="rect">
            <a:avLst/>
          </a:prstGeom>
        </p:spPr>
        <p:txBody>
          <a:bodyPr wrap="none">
            <a:spAutoFit/>
          </a:bodyPr>
          <a:lstStyle/>
          <a:p>
            <a:r>
              <a:rPr lang="de-DE" dirty="0" smtClean="0">
                <a:solidFill>
                  <a:srgbClr val="FFCC66"/>
                </a:solidFill>
              </a:rPr>
              <a:t>Gelber Zettel</a:t>
            </a:r>
            <a:endParaRPr lang="de-DE" dirty="0">
              <a:solidFill>
                <a:srgbClr val="FFCC66"/>
              </a:solidFill>
            </a:endParaRPr>
          </a:p>
        </p:txBody>
      </p:sp>
      <p:sp>
        <p:nvSpPr>
          <p:cNvPr id="6" name="Text Box 12" descr="5%"/>
          <p:cNvSpPr txBox="1">
            <a:spLocks noChangeArrowheads="1"/>
          </p:cNvSpPr>
          <p:nvPr/>
        </p:nvSpPr>
        <p:spPr bwMode="auto">
          <a:xfrm>
            <a:off x="6804248" y="116632"/>
            <a:ext cx="1584176" cy="720080"/>
          </a:xfrm>
          <a:prstGeom prst="rect">
            <a:avLst/>
          </a:prstGeom>
          <a:pattFill prst="pct5">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1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INFOZETTEL für</a:t>
            </a:r>
            <a:endParaRPr kumimoji="0" lang="de-DE"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11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Mitarbeiter/innen:</a:t>
            </a:r>
            <a:endParaRPr kumimoji="0" lang="de-DE"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2200" b="0"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5</a:t>
            </a:r>
            <a:endParaRPr kumimoji="0" 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11"/>
          <p:cNvSpPr txBox="1">
            <a:spLocks noChangeArrowheads="1"/>
          </p:cNvSpPr>
          <p:nvPr/>
        </p:nvSpPr>
        <p:spPr bwMode="auto">
          <a:xfrm>
            <a:off x="6804249" y="980728"/>
            <a:ext cx="1584176" cy="5040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pitchFamily="34" charset="0"/>
                <a:ea typeface="MS Mincho" pitchFamily="49" charset="-128"/>
                <a:cs typeface="Times New Roman" pitchFamily="18" charset="0"/>
              </a:rPr>
              <a:t>19.09.2016</a:t>
            </a: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elle 7"/>
          <p:cNvGraphicFramePr>
            <a:graphicFrameLocks noGrp="1"/>
          </p:cNvGraphicFramePr>
          <p:nvPr/>
        </p:nvGraphicFramePr>
        <p:xfrm>
          <a:off x="107504" y="1556791"/>
          <a:ext cx="7776864" cy="5122766"/>
        </p:xfrm>
        <a:graphic>
          <a:graphicData uri="http://schemas.openxmlformats.org/drawingml/2006/table">
            <a:tbl>
              <a:tblPr/>
              <a:tblGrid>
                <a:gridCol w="383282"/>
                <a:gridCol w="2347788"/>
                <a:gridCol w="5045794"/>
              </a:tblGrid>
              <a:tr h="561001">
                <a:tc>
                  <a:txBody>
                    <a:bodyPr/>
                    <a:lstStyle/>
                    <a:p>
                      <a:pPr algn="ctr">
                        <a:spcBef>
                          <a:spcPts val="300"/>
                        </a:spcBef>
                        <a:spcAft>
                          <a:spcPts val="300"/>
                        </a:spcAft>
                      </a:pPr>
                      <a:r>
                        <a:rPr lang="de-DE" sz="600" b="1" dirty="0">
                          <a:solidFill>
                            <a:srgbClr val="000000"/>
                          </a:solidFill>
                          <a:latin typeface="Calibri"/>
                          <a:ea typeface="MS Mincho"/>
                          <a:cs typeface="Times New Roman"/>
                        </a:rPr>
                        <a:t>1</a:t>
                      </a:r>
                      <a:endParaRPr lang="de-DE" sz="6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180340">
                        <a:spcBef>
                          <a:spcPts val="300"/>
                        </a:spcBef>
                        <a:spcAft>
                          <a:spcPts val="300"/>
                        </a:spcAft>
                      </a:pPr>
                      <a:r>
                        <a:rPr lang="de-DE" sz="800" b="1" dirty="0">
                          <a:solidFill>
                            <a:srgbClr val="000000"/>
                          </a:solidFill>
                          <a:latin typeface="Calibri"/>
                          <a:ea typeface="MS Mincho"/>
                          <a:cs typeface="Times New Roman"/>
                        </a:rPr>
                        <a:t>Fragebogen zum Mittagessen</a:t>
                      </a:r>
                      <a:endParaRPr lang="de-DE" sz="8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spcBef>
                          <a:spcPts val="300"/>
                        </a:spcBef>
                        <a:spcAft>
                          <a:spcPts val="300"/>
                        </a:spcAft>
                      </a:pPr>
                      <a:r>
                        <a:rPr lang="de-DE" sz="800">
                          <a:solidFill>
                            <a:srgbClr val="000000"/>
                          </a:solidFill>
                          <a:latin typeface="Calibri"/>
                          <a:ea typeface="MS Mincho"/>
                          <a:cs typeface="Times New Roman"/>
                        </a:rPr>
                        <a:t>In dieser und der kommenden Woche liegt jeweils mittags auf den Essenswagen ein Zettel, auf dem die Klassen ankreuzen können, wie ihnen das Mittagessen an dem jeweiligen Tag geschmeckt hat.</a:t>
                      </a:r>
                      <a:endParaRPr lang="de-DE" sz="800">
                        <a:latin typeface="Arial"/>
                        <a:ea typeface="MS Mincho"/>
                        <a:cs typeface="Times New Roman"/>
                      </a:endParaRPr>
                    </a:p>
                    <a:p>
                      <a:pPr marL="180340">
                        <a:spcBef>
                          <a:spcPts val="300"/>
                        </a:spcBef>
                        <a:spcAft>
                          <a:spcPts val="300"/>
                        </a:spcAft>
                      </a:pPr>
                      <a:r>
                        <a:rPr lang="de-DE" sz="800">
                          <a:solidFill>
                            <a:srgbClr val="000000"/>
                          </a:solidFill>
                          <a:latin typeface="Calibri"/>
                          <a:ea typeface="MS Mincho"/>
                          <a:cs typeface="Times New Roman"/>
                        </a:rPr>
                        <a:t>Bitte beteiligt euch, damit wir eine Rückmeldung erhalten, wie die Zufriedenheit mit dem neuen Caterer ist.</a:t>
                      </a:r>
                      <a:endParaRPr lang="de-DE" sz="8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002">
                <a:tc>
                  <a:txBody>
                    <a:bodyPr/>
                    <a:lstStyle/>
                    <a:p>
                      <a:pPr algn="ctr">
                        <a:spcBef>
                          <a:spcPts val="300"/>
                        </a:spcBef>
                        <a:spcAft>
                          <a:spcPts val="300"/>
                        </a:spcAft>
                      </a:pPr>
                      <a:r>
                        <a:rPr lang="de-DE" sz="600" b="1">
                          <a:solidFill>
                            <a:srgbClr val="000000"/>
                          </a:solidFill>
                          <a:latin typeface="Calibri"/>
                          <a:ea typeface="MS Mincho"/>
                          <a:cs typeface="Times New Roman"/>
                        </a:rPr>
                        <a:t>2</a:t>
                      </a:r>
                      <a:endParaRPr lang="de-DE" sz="6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180340">
                        <a:spcBef>
                          <a:spcPts val="300"/>
                        </a:spcBef>
                        <a:spcAft>
                          <a:spcPts val="300"/>
                        </a:spcAft>
                      </a:pPr>
                      <a:r>
                        <a:rPr lang="de-DE" sz="800" b="1" dirty="0">
                          <a:solidFill>
                            <a:srgbClr val="000000"/>
                          </a:solidFill>
                          <a:latin typeface="Calibri"/>
                          <a:ea typeface="MS Mincho"/>
                          <a:cs typeface="Times New Roman"/>
                        </a:rPr>
                        <a:t>Bürozeiten       </a:t>
                      </a:r>
                      <a:endParaRPr lang="de-DE" sz="8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spcBef>
                          <a:spcPts val="300"/>
                        </a:spcBef>
                        <a:spcAft>
                          <a:spcPts val="300"/>
                        </a:spcAft>
                      </a:pPr>
                      <a:r>
                        <a:rPr lang="de-DE" sz="800">
                          <a:solidFill>
                            <a:srgbClr val="000000"/>
                          </a:solidFill>
                          <a:latin typeface="Calibri"/>
                          <a:ea typeface="MS Mincho"/>
                          <a:cs typeface="Times New Roman"/>
                        </a:rPr>
                        <a:t>Das Büro ist in der Zeit von 9.00 Uhr – 10.00 Uhr geschlossen, um möglichst ungestört Verwaltungsarbeiten durchführen zu können. Wir bitten im Sinne unserer Verwaltungskräfte diese Regelung zu beachten! (Gilt natürlich nicht für Notfälle!)</a:t>
                      </a:r>
                      <a:endParaRPr lang="de-DE" sz="8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2536">
                <a:tc>
                  <a:txBody>
                    <a:bodyPr/>
                    <a:lstStyle/>
                    <a:p>
                      <a:pPr algn="ctr">
                        <a:spcBef>
                          <a:spcPts val="300"/>
                        </a:spcBef>
                        <a:spcAft>
                          <a:spcPts val="300"/>
                        </a:spcAft>
                      </a:pPr>
                      <a:r>
                        <a:rPr lang="de-DE" sz="600" b="1">
                          <a:solidFill>
                            <a:srgbClr val="000000"/>
                          </a:solidFill>
                          <a:latin typeface="Calibri"/>
                          <a:ea typeface="MS Mincho"/>
                          <a:cs typeface="Times New Roman"/>
                        </a:rPr>
                        <a:t>3</a:t>
                      </a:r>
                      <a:endParaRPr lang="de-DE" sz="6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180340">
                        <a:spcBef>
                          <a:spcPts val="300"/>
                        </a:spcBef>
                        <a:spcAft>
                          <a:spcPts val="300"/>
                        </a:spcAft>
                      </a:pPr>
                      <a:r>
                        <a:rPr lang="de-DE" sz="800" b="1" dirty="0">
                          <a:solidFill>
                            <a:srgbClr val="000000"/>
                          </a:solidFill>
                          <a:latin typeface="Calibri"/>
                          <a:ea typeface="MS Mincho"/>
                          <a:cs typeface="Times New Roman"/>
                        </a:rPr>
                        <a:t>ausgehend von der </a:t>
                      </a:r>
                      <a:r>
                        <a:rPr lang="de-DE" sz="800" b="1" baseline="0" dirty="0" smtClean="0">
                          <a:solidFill>
                            <a:srgbClr val="000000"/>
                          </a:solidFill>
                          <a:latin typeface="Calibri"/>
                          <a:ea typeface="MS Mincho"/>
                          <a:cs typeface="Times New Roman"/>
                        </a:rPr>
                        <a:t> </a:t>
                      </a:r>
                      <a:r>
                        <a:rPr lang="de-DE" sz="800" b="1" dirty="0" smtClean="0">
                          <a:solidFill>
                            <a:srgbClr val="000000"/>
                          </a:solidFill>
                          <a:latin typeface="Calibri"/>
                          <a:ea typeface="MS Mincho"/>
                          <a:cs typeface="Times New Roman"/>
                        </a:rPr>
                        <a:t>zurückliegenden </a:t>
                      </a:r>
                      <a:r>
                        <a:rPr lang="de-DE" sz="800" b="1" dirty="0">
                          <a:solidFill>
                            <a:srgbClr val="000000"/>
                          </a:solidFill>
                          <a:latin typeface="Calibri"/>
                          <a:ea typeface="MS Mincho"/>
                          <a:cs typeface="Times New Roman"/>
                        </a:rPr>
                        <a:t>Sicherheitsbegehung</a:t>
                      </a:r>
                      <a:endParaRPr lang="de-DE" sz="8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Bef>
                          <a:spcPts val="300"/>
                        </a:spcBef>
                        <a:spcAft>
                          <a:spcPts val="300"/>
                        </a:spcAft>
                        <a:buFont typeface="Arial" pitchFamily="34" charset="0"/>
                        <a:buChar char="•"/>
                      </a:pPr>
                      <a:r>
                        <a:rPr lang="de-DE" sz="800" dirty="0">
                          <a:solidFill>
                            <a:srgbClr val="000000"/>
                          </a:solidFill>
                          <a:latin typeface="Calibri"/>
                          <a:ea typeface="MS Mincho"/>
                          <a:cs typeface="Times New Roman"/>
                        </a:rPr>
                        <a:t>auf den Fluren: Stellflächen für Hilfsmittel einhalten</a:t>
                      </a:r>
                      <a:endParaRPr lang="de-DE" sz="800" dirty="0">
                        <a:latin typeface="Arial"/>
                        <a:ea typeface="MS Mincho"/>
                        <a:cs typeface="Times New Roman"/>
                      </a:endParaRPr>
                    </a:p>
                    <a:p>
                      <a:pPr marL="342900" lvl="0" indent="-342900">
                        <a:spcBef>
                          <a:spcPts val="300"/>
                        </a:spcBef>
                        <a:spcAft>
                          <a:spcPts val="300"/>
                        </a:spcAft>
                        <a:buFont typeface="Arial" pitchFamily="34" charset="0"/>
                        <a:buChar char="•"/>
                      </a:pPr>
                      <a:r>
                        <a:rPr lang="de-DE" sz="800" dirty="0">
                          <a:solidFill>
                            <a:srgbClr val="000000"/>
                          </a:solidFill>
                          <a:latin typeface="Calibri"/>
                          <a:ea typeface="MS Mincho"/>
                          <a:cs typeface="Times New Roman"/>
                        </a:rPr>
                        <a:t>keine schweren Gegenstände auf Schränken lagern</a:t>
                      </a:r>
                      <a:endParaRPr lang="de-DE" sz="800" dirty="0">
                        <a:latin typeface="Arial"/>
                        <a:ea typeface="MS Mincho"/>
                        <a:cs typeface="Times New Roman"/>
                      </a:endParaRPr>
                    </a:p>
                    <a:p>
                      <a:pPr marL="342900" lvl="0" indent="-342900">
                        <a:spcBef>
                          <a:spcPts val="300"/>
                        </a:spcBef>
                        <a:spcAft>
                          <a:spcPts val="300"/>
                        </a:spcAft>
                        <a:buFont typeface="Arial" pitchFamily="34" charset="0"/>
                        <a:buChar char="•"/>
                      </a:pPr>
                      <a:r>
                        <a:rPr lang="de-DE" sz="800" dirty="0">
                          <a:solidFill>
                            <a:srgbClr val="000000"/>
                          </a:solidFill>
                          <a:latin typeface="Calibri"/>
                          <a:ea typeface="MS Mincho"/>
                          <a:cs typeface="Times New Roman"/>
                        </a:rPr>
                        <a:t>Wasserkocher auf feuerfeste Unterlage stellen (z.B. Fliesen)</a:t>
                      </a:r>
                      <a:endParaRPr lang="de-DE" sz="8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754">
                <a:tc>
                  <a:txBody>
                    <a:bodyPr/>
                    <a:lstStyle/>
                    <a:p>
                      <a:pPr algn="ctr">
                        <a:spcBef>
                          <a:spcPts val="600"/>
                        </a:spcBef>
                        <a:spcAft>
                          <a:spcPts val="600"/>
                        </a:spcAft>
                      </a:pPr>
                      <a:r>
                        <a:rPr lang="de-DE" sz="600" b="1">
                          <a:latin typeface="Calibri"/>
                          <a:ea typeface="MS Mincho"/>
                          <a:cs typeface="Times New Roman"/>
                        </a:rPr>
                        <a:t>4</a:t>
                      </a:r>
                      <a:endParaRPr lang="de-DE" sz="6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180340">
                        <a:spcBef>
                          <a:spcPts val="300"/>
                        </a:spcBef>
                        <a:spcAft>
                          <a:spcPts val="300"/>
                        </a:spcAft>
                      </a:pPr>
                      <a:r>
                        <a:rPr lang="de-DE" sz="800" b="1">
                          <a:solidFill>
                            <a:srgbClr val="000000"/>
                          </a:solidFill>
                          <a:latin typeface="Calibri"/>
                          <a:ea typeface="MS Mincho"/>
                          <a:cs typeface="Times New Roman"/>
                        </a:rPr>
                        <a:t>Schülersprecher</a:t>
                      </a:r>
                      <a:endParaRPr lang="de-DE" sz="800">
                        <a:latin typeface="Arial"/>
                        <a:ea typeface="MS Mincho"/>
                        <a:cs typeface="Times New Roman"/>
                      </a:endParaRPr>
                    </a:p>
                    <a:p>
                      <a:pPr marL="180340">
                        <a:spcBef>
                          <a:spcPts val="300"/>
                        </a:spcBef>
                        <a:spcAft>
                          <a:spcPts val="300"/>
                        </a:spcAft>
                      </a:pPr>
                      <a:r>
                        <a:rPr lang="de-DE" sz="800" b="1">
                          <a:solidFill>
                            <a:srgbClr val="000000"/>
                          </a:solidFill>
                          <a:latin typeface="Calibri"/>
                          <a:ea typeface="MS Mincho"/>
                          <a:cs typeface="Times New Roman"/>
                        </a:rPr>
                        <a:t>SV-Lehrer</a:t>
                      </a:r>
                      <a:endParaRPr lang="de-DE" sz="8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spcBef>
                          <a:spcPts val="300"/>
                        </a:spcBef>
                        <a:spcAft>
                          <a:spcPts val="300"/>
                        </a:spcAft>
                      </a:pPr>
                      <a:r>
                        <a:rPr lang="de-DE" sz="800" dirty="0">
                          <a:solidFill>
                            <a:srgbClr val="000000"/>
                          </a:solidFill>
                          <a:latin typeface="Calibri"/>
                          <a:ea typeface="MS Mincho"/>
                          <a:cs typeface="Times New Roman"/>
                        </a:rPr>
                        <a:t>Als Schülersprecher wurde Marcel </a:t>
                      </a:r>
                      <a:r>
                        <a:rPr lang="de-DE" sz="800" dirty="0" err="1">
                          <a:solidFill>
                            <a:srgbClr val="000000"/>
                          </a:solidFill>
                          <a:latin typeface="Calibri"/>
                          <a:ea typeface="MS Mincho"/>
                          <a:cs typeface="Times New Roman"/>
                        </a:rPr>
                        <a:t>Gambietz</a:t>
                      </a:r>
                      <a:r>
                        <a:rPr lang="de-DE" sz="800" dirty="0">
                          <a:solidFill>
                            <a:srgbClr val="000000"/>
                          </a:solidFill>
                          <a:latin typeface="Calibri"/>
                          <a:ea typeface="MS Mincho"/>
                          <a:cs typeface="Times New Roman"/>
                        </a:rPr>
                        <a:t> gewählt. Stellvertreterin ist Leonie </a:t>
                      </a:r>
                      <a:r>
                        <a:rPr lang="de-DE" sz="800" dirty="0" err="1">
                          <a:solidFill>
                            <a:srgbClr val="000000"/>
                          </a:solidFill>
                          <a:latin typeface="Calibri"/>
                          <a:ea typeface="MS Mincho"/>
                          <a:cs typeface="Times New Roman"/>
                        </a:rPr>
                        <a:t>Hustings</a:t>
                      </a:r>
                      <a:r>
                        <a:rPr lang="de-DE" sz="800" dirty="0">
                          <a:solidFill>
                            <a:srgbClr val="000000"/>
                          </a:solidFill>
                          <a:latin typeface="Calibri"/>
                          <a:ea typeface="MS Mincho"/>
                          <a:cs typeface="Times New Roman"/>
                        </a:rPr>
                        <a:t>. – </a:t>
                      </a:r>
                      <a:endParaRPr lang="de-DE" sz="800" dirty="0">
                        <a:latin typeface="Arial"/>
                        <a:ea typeface="MS Mincho"/>
                        <a:cs typeface="Times New Roman"/>
                      </a:endParaRPr>
                    </a:p>
                    <a:p>
                      <a:pPr marL="180340">
                        <a:spcBef>
                          <a:spcPts val="300"/>
                        </a:spcBef>
                        <a:spcAft>
                          <a:spcPts val="300"/>
                        </a:spcAft>
                      </a:pPr>
                      <a:r>
                        <a:rPr lang="de-DE" sz="800" dirty="0">
                          <a:solidFill>
                            <a:srgbClr val="000000"/>
                          </a:solidFill>
                          <a:latin typeface="Calibri"/>
                          <a:ea typeface="MS Mincho"/>
                          <a:cs typeface="Times New Roman"/>
                        </a:rPr>
                        <a:t>SV-Lehrer sind  Andreas Zens und Martina Jerusalem.</a:t>
                      </a:r>
                      <a:endParaRPr lang="de-DE" sz="8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001">
                <a:tc>
                  <a:txBody>
                    <a:bodyPr/>
                    <a:lstStyle/>
                    <a:p>
                      <a:pPr algn="ctr">
                        <a:spcBef>
                          <a:spcPts val="300"/>
                        </a:spcBef>
                        <a:spcAft>
                          <a:spcPts val="300"/>
                        </a:spcAft>
                      </a:pPr>
                      <a:r>
                        <a:rPr lang="de-DE" sz="600" b="1">
                          <a:solidFill>
                            <a:srgbClr val="000000"/>
                          </a:solidFill>
                          <a:latin typeface="Calibri"/>
                          <a:ea typeface="MS Mincho"/>
                          <a:cs typeface="Times New Roman"/>
                        </a:rPr>
                        <a:t>5</a:t>
                      </a:r>
                      <a:endParaRPr lang="de-DE" sz="6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180340">
                        <a:spcBef>
                          <a:spcPts val="300"/>
                        </a:spcBef>
                        <a:spcAft>
                          <a:spcPts val="300"/>
                        </a:spcAft>
                      </a:pPr>
                      <a:r>
                        <a:rPr lang="de-DE" sz="800" b="1">
                          <a:solidFill>
                            <a:srgbClr val="000000"/>
                          </a:solidFill>
                          <a:latin typeface="Calibri"/>
                          <a:ea typeface="MS Mincho"/>
                          <a:cs typeface="Times New Roman"/>
                        </a:rPr>
                        <a:t>Seifenspender</a:t>
                      </a:r>
                      <a:endParaRPr lang="de-DE" sz="8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spcBef>
                          <a:spcPts val="300"/>
                        </a:spcBef>
                        <a:spcAft>
                          <a:spcPts val="300"/>
                        </a:spcAft>
                      </a:pPr>
                      <a:r>
                        <a:rPr lang="de-DE" sz="800" dirty="0">
                          <a:solidFill>
                            <a:srgbClr val="000000"/>
                          </a:solidFill>
                          <a:latin typeface="Calibri"/>
                          <a:ea typeface="MS Mincho"/>
                          <a:cs typeface="Times New Roman"/>
                        </a:rPr>
                        <a:t>In vielen Toilettenräumen der Schüler sind die Seifenspender defekt. Vorübergehend sollen Plastikflaschenspender mit Flüssigseife verwendet werden (bei Bedarf bei den Hausmeistern erhältlich.) Der Spender kann, wenn er leer ist, durch Flüssigseife bei den Hausmeisten wieder aufgefüllt werden. Also bitte nicht wegwerfen! Über den LVR werden wir uns um neue Wand-Seifenspender kümmern.</a:t>
                      </a:r>
                      <a:endParaRPr lang="de-DE" sz="8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002">
                <a:tc>
                  <a:txBody>
                    <a:bodyPr/>
                    <a:lstStyle/>
                    <a:p>
                      <a:pPr algn="ctr">
                        <a:spcBef>
                          <a:spcPts val="300"/>
                        </a:spcBef>
                        <a:spcAft>
                          <a:spcPts val="300"/>
                        </a:spcAft>
                      </a:pPr>
                      <a:r>
                        <a:rPr lang="de-DE" sz="600" b="1">
                          <a:solidFill>
                            <a:srgbClr val="000000"/>
                          </a:solidFill>
                          <a:latin typeface="Calibri"/>
                          <a:ea typeface="MS Mincho"/>
                          <a:cs typeface="Times New Roman"/>
                        </a:rPr>
                        <a:t>6</a:t>
                      </a:r>
                      <a:endParaRPr lang="de-DE" sz="6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180340">
                        <a:spcBef>
                          <a:spcPts val="300"/>
                        </a:spcBef>
                        <a:spcAft>
                          <a:spcPts val="300"/>
                        </a:spcAft>
                      </a:pPr>
                      <a:r>
                        <a:rPr lang="de-DE" sz="800" b="1">
                          <a:solidFill>
                            <a:srgbClr val="000000"/>
                          </a:solidFill>
                          <a:latin typeface="Calibri"/>
                          <a:ea typeface="MS Mincho"/>
                          <a:cs typeface="Times New Roman"/>
                        </a:rPr>
                        <a:t>Bällchenbad</a:t>
                      </a:r>
                      <a:endParaRPr lang="de-DE" sz="8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spcBef>
                          <a:spcPts val="300"/>
                        </a:spcBef>
                        <a:spcAft>
                          <a:spcPts val="300"/>
                        </a:spcAft>
                      </a:pPr>
                      <a:r>
                        <a:rPr lang="de-DE" sz="800" dirty="0">
                          <a:solidFill>
                            <a:srgbClr val="000000"/>
                          </a:solidFill>
                          <a:latin typeface="Calibri"/>
                          <a:ea typeface="MS Mincho"/>
                          <a:cs typeface="Times New Roman"/>
                        </a:rPr>
                        <a:t>Wie auch schon im vergangenen Jahr bitten wir die Mitarbeiter/innen vor den Herbstferien einen Sack/ Kopfkissenbezug mit  Bällchen mitzunehmen und zuhause im Feinwaschgang zu waschen. Es wäre super, wenn dadurch alle Bälle im Bad gereinigt würden. Danke!</a:t>
                      </a:r>
                      <a:endParaRPr lang="de-DE" sz="8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01">
                <a:tc>
                  <a:txBody>
                    <a:bodyPr/>
                    <a:lstStyle/>
                    <a:p>
                      <a:pPr algn="ctr">
                        <a:spcBef>
                          <a:spcPts val="300"/>
                        </a:spcBef>
                        <a:spcAft>
                          <a:spcPts val="300"/>
                        </a:spcAft>
                      </a:pPr>
                      <a:r>
                        <a:rPr lang="de-DE" sz="600" b="1">
                          <a:solidFill>
                            <a:srgbClr val="000000"/>
                          </a:solidFill>
                          <a:latin typeface="Calibri"/>
                          <a:ea typeface="MS Mincho"/>
                          <a:cs typeface="Times New Roman"/>
                        </a:rPr>
                        <a:t>7</a:t>
                      </a:r>
                      <a:endParaRPr lang="de-DE" sz="6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180340">
                        <a:spcBef>
                          <a:spcPts val="300"/>
                        </a:spcBef>
                        <a:spcAft>
                          <a:spcPts val="300"/>
                        </a:spcAft>
                      </a:pPr>
                      <a:r>
                        <a:rPr lang="de-DE" sz="800" b="1">
                          <a:solidFill>
                            <a:srgbClr val="000000"/>
                          </a:solidFill>
                          <a:latin typeface="Calibri"/>
                          <a:ea typeface="MS Mincho"/>
                          <a:cs typeface="Times New Roman"/>
                        </a:rPr>
                        <a:t>Regionalkonferenz der schwerbehinderten Lehrkräfte</a:t>
                      </a:r>
                      <a:endParaRPr lang="de-DE" sz="8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spcBef>
                          <a:spcPts val="300"/>
                        </a:spcBef>
                        <a:spcAft>
                          <a:spcPts val="300"/>
                        </a:spcAft>
                      </a:pPr>
                      <a:r>
                        <a:rPr lang="de-DE" sz="800" dirty="0">
                          <a:solidFill>
                            <a:srgbClr val="000000"/>
                          </a:solidFill>
                          <a:latin typeface="Calibri"/>
                          <a:ea typeface="MS Mincho"/>
                          <a:cs typeface="Times New Roman"/>
                        </a:rPr>
                        <a:t>Am Montag, 26.09.2016, findet in unserer Schule die Regionalkonferenz der schwerbehinderten Lehrkräfte statt. Daher kann ab 9.30 Uhr kann das Lehrerzimmer nicht genutzt werden</a:t>
                      </a:r>
                      <a:endParaRPr lang="de-DE" sz="8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508">
                <a:tc>
                  <a:txBody>
                    <a:bodyPr/>
                    <a:lstStyle/>
                    <a:p>
                      <a:pPr algn="ctr">
                        <a:spcBef>
                          <a:spcPts val="300"/>
                        </a:spcBef>
                        <a:spcAft>
                          <a:spcPts val="300"/>
                        </a:spcAft>
                      </a:pPr>
                      <a:r>
                        <a:rPr lang="de-DE" sz="600" b="1">
                          <a:solidFill>
                            <a:srgbClr val="000000"/>
                          </a:solidFill>
                          <a:latin typeface="Calibri"/>
                          <a:ea typeface="MS Mincho"/>
                          <a:cs typeface="Times New Roman"/>
                        </a:rPr>
                        <a:t>8</a:t>
                      </a:r>
                      <a:endParaRPr lang="de-DE" sz="6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180340">
                        <a:spcBef>
                          <a:spcPts val="300"/>
                        </a:spcBef>
                        <a:spcAft>
                          <a:spcPts val="300"/>
                        </a:spcAft>
                      </a:pPr>
                      <a:r>
                        <a:rPr lang="de-DE" sz="800" b="1">
                          <a:solidFill>
                            <a:srgbClr val="000000"/>
                          </a:solidFill>
                          <a:latin typeface="Calibri"/>
                          <a:ea typeface="MS Mincho"/>
                          <a:cs typeface="Times New Roman"/>
                        </a:rPr>
                        <a:t>Termin: MO 26.09.2016</a:t>
                      </a:r>
                      <a:endParaRPr lang="de-DE" sz="800">
                        <a:latin typeface="Arial"/>
                        <a:ea typeface="MS Mincho"/>
                        <a:cs typeface="Times New Roman"/>
                      </a:endParaRPr>
                    </a:p>
                    <a:p>
                      <a:pPr marL="342900" lvl="0" indent="-342900">
                        <a:spcBef>
                          <a:spcPts val="300"/>
                        </a:spcBef>
                        <a:spcAft>
                          <a:spcPts val="300"/>
                        </a:spcAft>
                        <a:buFont typeface="Calibri"/>
                        <a:buChar char="-"/>
                      </a:pPr>
                      <a:r>
                        <a:rPr lang="de-DE" sz="800" b="1">
                          <a:solidFill>
                            <a:srgbClr val="000000"/>
                          </a:solidFill>
                          <a:latin typeface="Calibri"/>
                          <a:ea typeface="MS Mincho"/>
                          <a:cs typeface="Times New Roman"/>
                        </a:rPr>
                        <a:t>Förderverein</a:t>
                      </a:r>
                      <a:endParaRPr lang="de-DE" sz="800">
                        <a:latin typeface="Arial"/>
                        <a:ea typeface="MS Mincho"/>
                        <a:cs typeface="Times New Roman"/>
                      </a:endParaRPr>
                    </a:p>
                    <a:p>
                      <a:pPr marL="342900" lvl="0" indent="-342900">
                        <a:spcBef>
                          <a:spcPts val="300"/>
                        </a:spcBef>
                        <a:spcAft>
                          <a:spcPts val="300"/>
                        </a:spcAft>
                        <a:buFont typeface="Calibri"/>
                        <a:buChar char="-"/>
                      </a:pPr>
                      <a:r>
                        <a:rPr lang="de-DE" sz="800" b="1">
                          <a:solidFill>
                            <a:srgbClr val="000000"/>
                          </a:solidFill>
                          <a:latin typeface="Calibri"/>
                          <a:ea typeface="MS Mincho"/>
                          <a:cs typeface="Times New Roman"/>
                        </a:rPr>
                        <a:t>Schulpflegschaft</a:t>
                      </a:r>
                      <a:endParaRPr lang="de-DE" sz="8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spcBef>
                          <a:spcPts val="300"/>
                        </a:spcBef>
                        <a:spcAft>
                          <a:spcPts val="300"/>
                        </a:spcAft>
                      </a:pPr>
                      <a:r>
                        <a:rPr lang="de-DE" sz="800" dirty="0">
                          <a:solidFill>
                            <a:srgbClr val="000000"/>
                          </a:solidFill>
                          <a:latin typeface="Calibri"/>
                          <a:ea typeface="MS Mincho"/>
                          <a:cs typeface="Times New Roman"/>
                        </a:rPr>
                        <a:t>19.00 Uhr Vorstandssitzung des Fördervereins</a:t>
                      </a:r>
                      <a:endParaRPr lang="de-DE" sz="800" dirty="0">
                        <a:latin typeface="Arial"/>
                        <a:ea typeface="MS Mincho"/>
                        <a:cs typeface="Times New Roman"/>
                      </a:endParaRPr>
                    </a:p>
                    <a:p>
                      <a:pPr marL="180340">
                        <a:spcBef>
                          <a:spcPts val="300"/>
                        </a:spcBef>
                        <a:spcAft>
                          <a:spcPts val="300"/>
                        </a:spcAft>
                      </a:pPr>
                      <a:r>
                        <a:rPr lang="de-DE" sz="800" dirty="0">
                          <a:solidFill>
                            <a:srgbClr val="000000"/>
                          </a:solidFill>
                          <a:latin typeface="Calibri"/>
                          <a:ea typeface="MS Mincho"/>
                          <a:cs typeface="Times New Roman"/>
                        </a:rPr>
                        <a:t>19.30 Uhr öffentlicher Teil der FÖV-Sitzung</a:t>
                      </a:r>
                      <a:endParaRPr lang="de-DE" sz="800" dirty="0">
                        <a:latin typeface="Arial"/>
                        <a:ea typeface="MS Mincho"/>
                        <a:cs typeface="Times New Roman"/>
                      </a:endParaRPr>
                    </a:p>
                    <a:p>
                      <a:pPr marL="180340">
                        <a:spcBef>
                          <a:spcPts val="300"/>
                        </a:spcBef>
                        <a:spcAft>
                          <a:spcPts val="300"/>
                        </a:spcAft>
                      </a:pPr>
                      <a:r>
                        <a:rPr lang="de-DE" sz="800" dirty="0">
                          <a:solidFill>
                            <a:srgbClr val="000000"/>
                          </a:solidFill>
                          <a:latin typeface="Calibri"/>
                          <a:ea typeface="MS Mincho"/>
                          <a:cs typeface="Times New Roman"/>
                        </a:rPr>
                        <a:t>20.00 Uhr Schulpflegschaft </a:t>
                      </a:r>
                      <a:r>
                        <a:rPr lang="de-DE" sz="800" i="1" dirty="0">
                          <a:solidFill>
                            <a:srgbClr val="000000"/>
                          </a:solidFill>
                          <a:latin typeface="Calibri"/>
                          <a:ea typeface="MS Mincho"/>
                          <a:cs typeface="Times New Roman"/>
                        </a:rPr>
                        <a:t>(sofern noch nicht erfolgt: für diese Sitzung den gewählten </a:t>
                      </a:r>
                      <a:r>
                        <a:rPr lang="de-DE" sz="800" i="1" dirty="0" err="1">
                          <a:solidFill>
                            <a:srgbClr val="000000"/>
                          </a:solidFill>
                          <a:latin typeface="Calibri"/>
                          <a:ea typeface="MS Mincho"/>
                          <a:cs typeface="Times New Roman"/>
                        </a:rPr>
                        <a:t>Klassenpflegschaftsvertretern</a:t>
                      </a:r>
                      <a:r>
                        <a:rPr lang="de-DE" sz="800" i="1" dirty="0">
                          <a:solidFill>
                            <a:srgbClr val="000000"/>
                          </a:solidFill>
                          <a:latin typeface="Calibri"/>
                          <a:ea typeface="MS Mincho"/>
                          <a:cs typeface="Times New Roman"/>
                        </a:rPr>
                        <a:t> eine Einladung mitgeben!)</a:t>
                      </a:r>
                      <a:endParaRPr lang="de-DE" sz="8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00">
                <a:tc>
                  <a:txBody>
                    <a:bodyPr/>
                    <a:lstStyle/>
                    <a:p>
                      <a:pPr algn="ctr">
                        <a:spcBef>
                          <a:spcPts val="300"/>
                        </a:spcBef>
                        <a:spcAft>
                          <a:spcPts val="300"/>
                        </a:spcAft>
                      </a:pPr>
                      <a:r>
                        <a:rPr lang="de-DE" sz="600" b="1">
                          <a:solidFill>
                            <a:srgbClr val="000000"/>
                          </a:solidFill>
                          <a:latin typeface="Calibri"/>
                          <a:ea typeface="MS Mincho"/>
                          <a:cs typeface="Times New Roman"/>
                        </a:rPr>
                        <a:t>9</a:t>
                      </a:r>
                      <a:endParaRPr lang="de-DE" sz="6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180340">
                        <a:spcBef>
                          <a:spcPts val="300"/>
                        </a:spcBef>
                        <a:spcAft>
                          <a:spcPts val="300"/>
                        </a:spcAft>
                      </a:pPr>
                      <a:r>
                        <a:rPr lang="de-DE" sz="800" b="1">
                          <a:solidFill>
                            <a:srgbClr val="000000"/>
                          </a:solidFill>
                          <a:latin typeface="Calibri"/>
                          <a:ea typeface="MS Mincho"/>
                          <a:cs typeface="Times New Roman"/>
                        </a:rPr>
                        <a:t>Gesucht</a:t>
                      </a:r>
                      <a:endParaRPr lang="de-DE" sz="8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spcBef>
                          <a:spcPts val="300"/>
                        </a:spcBef>
                        <a:spcAft>
                          <a:spcPts val="300"/>
                        </a:spcAft>
                      </a:pPr>
                      <a:r>
                        <a:rPr lang="de-DE" sz="800" dirty="0">
                          <a:solidFill>
                            <a:srgbClr val="000000"/>
                          </a:solidFill>
                          <a:latin typeface="Calibri"/>
                          <a:ea typeface="MS Mincho"/>
                          <a:cs typeface="Times New Roman"/>
                        </a:rPr>
                        <a:t>Die Klasse U5 sucht ein Bügeleisen, das zwar heiß wird, das aber nicht mehr zum Wäsche Bügeln verwendet wird.</a:t>
                      </a:r>
                      <a:endParaRPr lang="de-DE" sz="8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00">
                <a:tc>
                  <a:txBody>
                    <a:bodyPr/>
                    <a:lstStyle/>
                    <a:p>
                      <a:pPr algn="ctr">
                        <a:spcBef>
                          <a:spcPts val="300"/>
                        </a:spcBef>
                        <a:spcAft>
                          <a:spcPts val="300"/>
                        </a:spcAft>
                      </a:pPr>
                      <a:r>
                        <a:rPr lang="de-DE" sz="600" b="1" dirty="0">
                          <a:solidFill>
                            <a:srgbClr val="000000"/>
                          </a:solidFill>
                          <a:latin typeface="Calibri"/>
                          <a:ea typeface="MS Mincho"/>
                          <a:cs typeface="Times New Roman"/>
                        </a:rPr>
                        <a:t>10</a:t>
                      </a:r>
                      <a:endParaRPr lang="de-DE" sz="6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180340">
                        <a:spcBef>
                          <a:spcPts val="300"/>
                        </a:spcBef>
                        <a:spcAft>
                          <a:spcPts val="300"/>
                        </a:spcAft>
                      </a:pPr>
                      <a:r>
                        <a:rPr lang="de-DE" sz="800" b="1">
                          <a:solidFill>
                            <a:srgbClr val="000000"/>
                          </a:solidFill>
                          <a:latin typeface="Calibri"/>
                          <a:ea typeface="MS Mincho"/>
                          <a:cs typeface="Times New Roman"/>
                        </a:rPr>
                        <a:t>weiterzugeben</a:t>
                      </a:r>
                      <a:endParaRPr lang="de-DE" sz="8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spcBef>
                          <a:spcPts val="300"/>
                        </a:spcBef>
                        <a:spcAft>
                          <a:spcPts val="300"/>
                        </a:spcAft>
                      </a:pPr>
                      <a:r>
                        <a:rPr lang="de-DE" sz="800" dirty="0">
                          <a:solidFill>
                            <a:srgbClr val="000000"/>
                          </a:solidFill>
                          <a:latin typeface="Calibri"/>
                          <a:ea typeface="MS Mincho"/>
                          <a:cs typeface="Times New Roman"/>
                        </a:rPr>
                        <a:t>Wer hat Interesse an einem </a:t>
                      </a:r>
                      <a:r>
                        <a:rPr lang="de-DE" sz="800" dirty="0" err="1">
                          <a:solidFill>
                            <a:srgbClr val="000000"/>
                          </a:solidFill>
                          <a:latin typeface="Calibri"/>
                          <a:ea typeface="MS Mincho"/>
                          <a:cs typeface="Times New Roman"/>
                        </a:rPr>
                        <a:t>Sitzsack</a:t>
                      </a:r>
                      <a:r>
                        <a:rPr lang="de-DE" sz="800" dirty="0">
                          <a:solidFill>
                            <a:srgbClr val="000000"/>
                          </a:solidFill>
                          <a:latin typeface="Calibri"/>
                          <a:ea typeface="MS Mincho"/>
                          <a:cs typeface="Times New Roman"/>
                        </a:rPr>
                        <a:t>? Bitte melden bei Ulrike </a:t>
                      </a:r>
                      <a:r>
                        <a:rPr lang="de-DE" sz="800" dirty="0" err="1">
                          <a:solidFill>
                            <a:srgbClr val="000000"/>
                          </a:solidFill>
                          <a:latin typeface="Calibri"/>
                          <a:ea typeface="MS Mincho"/>
                          <a:cs typeface="Times New Roman"/>
                        </a:rPr>
                        <a:t>Högel</a:t>
                      </a:r>
                      <a:r>
                        <a:rPr lang="de-DE" sz="800" dirty="0">
                          <a:solidFill>
                            <a:srgbClr val="000000"/>
                          </a:solidFill>
                          <a:latin typeface="Calibri"/>
                          <a:ea typeface="MS Mincho"/>
                          <a:cs typeface="Times New Roman"/>
                        </a:rPr>
                        <a:t>-Berger (Raum 107)</a:t>
                      </a:r>
                      <a:endParaRPr lang="de-DE" sz="8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754">
                <a:tc>
                  <a:txBody>
                    <a:bodyPr/>
                    <a:lstStyle/>
                    <a:p>
                      <a:pPr algn="ctr">
                        <a:spcBef>
                          <a:spcPts val="300"/>
                        </a:spcBef>
                        <a:spcAft>
                          <a:spcPts val="300"/>
                        </a:spcAft>
                      </a:pPr>
                      <a:r>
                        <a:rPr lang="de-DE" sz="600" b="1" dirty="0" smtClean="0">
                          <a:solidFill>
                            <a:srgbClr val="000000"/>
                          </a:solidFill>
                          <a:latin typeface="Calibri"/>
                          <a:ea typeface="MS Mincho"/>
                          <a:cs typeface="Times New Roman"/>
                        </a:rPr>
                        <a:t>11</a:t>
                      </a:r>
                      <a:endParaRPr lang="de-DE" sz="6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180340">
                        <a:spcBef>
                          <a:spcPts val="300"/>
                        </a:spcBef>
                        <a:spcAft>
                          <a:spcPts val="300"/>
                        </a:spcAft>
                      </a:pPr>
                      <a:r>
                        <a:rPr lang="de-DE" sz="800" b="1">
                          <a:solidFill>
                            <a:srgbClr val="000000"/>
                          </a:solidFill>
                          <a:latin typeface="Calibri"/>
                          <a:ea typeface="MS Mincho"/>
                          <a:cs typeface="Times New Roman"/>
                        </a:rPr>
                        <a:t>Essenswagen Klassen</a:t>
                      </a:r>
                      <a:endParaRPr lang="de-DE" sz="8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spcBef>
                          <a:spcPts val="300"/>
                        </a:spcBef>
                        <a:spcAft>
                          <a:spcPts val="300"/>
                        </a:spcAft>
                      </a:pPr>
                      <a:r>
                        <a:rPr lang="de-DE" sz="800" dirty="0">
                          <a:solidFill>
                            <a:srgbClr val="000000"/>
                          </a:solidFill>
                          <a:latin typeface="Calibri"/>
                          <a:ea typeface="MS Mincho"/>
                          <a:cs typeface="Times New Roman"/>
                        </a:rPr>
                        <a:t>Bitte daran denken, dass die Essenswagen mit dem Mittagessen erst ab 12.30 Uhr abgeholt werden können – </a:t>
                      </a:r>
                      <a:r>
                        <a:rPr lang="de-DE" sz="800" b="1" dirty="0">
                          <a:solidFill>
                            <a:srgbClr val="000000"/>
                          </a:solidFill>
                          <a:latin typeface="Calibri"/>
                          <a:ea typeface="MS Mincho"/>
                          <a:cs typeface="Times New Roman"/>
                        </a:rPr>
                        <a:t>nicht früher! </a:t>
                      </a:r>
                      <a:endParaRPr lang="de-DE" sz="800" dirty="0">
                        <a:latin typeface="Arial"/>
                        <a:ea typeface="MS Mincho"/>
                        <a:cs typeface="Times New Roman"/>
                      </a:endParaRPr>
                    </a:p>
                    <a:p>
                      <a:pPr marL="180340">
                        <a:spcBef>
                          <a:spcPts val="300"/>
                        </a:spcBef>
                        <a:spcAft>
                          <a:spcPts val="300"/>
                        </a:spcAft>
                      </a:pPr>
                      <a:r>
                        <a:rPr lang="de-DE" sz="800" b="1" dirty="0">
                          <a:solidFill>
                            <a:srgbClr val="000000"/>
                          </a:solidFill>
                          <a:latin typeface="Calibri"/>
                          <a:ea typeface="MS Mincho"/>
                          <a:cs typeface="Times New Roman"/>
                        </a:rPr>
                        <a:t>Ausnahme: Dienstag</a:t>
                      </a:r>
                      <a:endParaRPr lang="de-DE" sz="8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001">
                <a:tc>
                  <a:txBody>
                    <a:bodyPr/>
                    <a:lstStyle/>
                    <a:p>
                      <a:pPr algn="ctr">
                        <a:spcBef>
                          <a:spcPts val="300"/>
                        </a:spcBef>
                        <a:spcAft>
                          <a:spcPts val="300"/>
                        </a:spcAft>
                      </a:pPr>
                      <a:r>
                        <a:rPr lang="de-DE" sz="600" b="1" dirty="0">
                          <a:solidFill>
                            <a:srgbClr val="000000"/>
                          </a:solidFill>
                          <a:latin typeface="Calibri"/>
                          <a:ea typeface="MS Mincho"/>
                          <a:cs typeface="Times New Roman"/>
                        </a:rPr>
                        <a:t>12</a:t>
                      </a:r>
                      <a:endParaRPr lang="de-DE" sz="6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180340">
                        <a:spcBef>
                          <a:spcPts val="300"/>
                        </a:spcBef>
                        <a:spcAft>
                          <a:spcPts val="300"/>
                        </a:spcAft>
                      </a:pPr>
                      <a:r>
                        <a:rPr lang="de-DE" sz="800" b="1">
                          <a:solidFill>
                            <a:srgbClr val="000000"/>
                          </a:solidFill>
                          <a:latin typeface="Calibri"/>
                          <a:ea typeface="MS Mincho"/>
                          <a:cs typeface="Times New Roman"/>
                        </a:rPr>
                        <a:t>Wäschekisten</a:t>
                      </a:r>
                      <a:endParaRPr lang="de-DE" sz="80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spcBef>
                          <a:spcPts val="300"/>
                        </a:spcBef>
                        <a:spcAft>
                          <a:spcPts val="300"/>
                        </a:spcAft>
                      </a:pPr>
                      <a:r>
                        <a:rPr lang="de-DE" sz="800" dirty="0">
                          <a:solidFill>
                            <a:srgbClr val="000000"/>
                          </a:solidFill>
                          <a:latin typeface="Calibri"/>
                          <a:ea typeface="MS Mincho"/>
                          <a:cs typeface="Times New Roman"/>
                        </a:rPr>
                        <a:t>Frau </a:t>
                      </a:r>
                      <a:r>
                        <a:rPr lang="de-DE" sz="800" dirty="0" err="1">
                          <a:solidFill>
                            <a:srgbClr val="000000"/>
                          </a:solidFill>
                          <a:latin typeface="Calibri"/>
                          <a:ea typeface="MS Mincho"/>
                          <a:cs typeface="Times New Roman"/>
                        </a:rPr>
                        <a:t>Sedlak</a:t>
                      </a:r>
                      <a:r>
                        <a:rPr lang="de-DE" sz="800" dirty="0">
                          <a:solidFill>
                            <a:srgbClr val="000000"/>
                          </a:solidFill>
                          <a:latin typeface="Calibri"/>
                          <a:ea typeface="MS Mincho"/>
                          <a:cs typeface="Times New Roman"/>
                        </a:rPr>
                        <a:t> bittet darum, mit den Wäschekisten ordentlich umzugehen </a:t>
                      </a:r>
                      <a:r>
                        <a:rPr lang="de-DE" sz="800" i="1" dirty="0">
                          <a:solidFill>
                            <a:srgbClr val="000000"/>
                          </a:solidFill>
                          <a:latin typeface="Calibri"/>
                          <a:ea typeface="MS Mincho"/>
                          <a:cs typeface="Times New Roman"/>
                        </a:rPr>
                        <a:t>(einheitliche Kisten verwenden, stapeln, Beschriftungen ggf. zu erneuern [übernimmt auch ggf. die Bürogruppe als Auftrag])</a:t>
                      </a:r>
                      <a:endParaRPr lang="de-DE" sz="800" dirty="0">
                        <a:latin typeface="Arial"/>
                        <a:ea typeface="MS Mincho"/>
                        <a:cs typeface="Times New Roman"/>
                      </a:endParaRPr>
                    </a:p>
                  </a:txBody>
                  <a:tcPr marL="40193" marR="401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 name="Picture 1" descr="http://t3.gstatic.com/images?q=tbn:76dXNw2TdTzBPM:http://upload.wikimedia.org/wikipedia/commons/thumb/d/dd/Achtung.svg/628px-Achtung.svg.png"/>
          <p:cNvPicPr>
            <a:picLocks noChangeAspect="1" noChangeArrowheads="1"/>
          </p:cNvPicPr>
          <p:nvPr/>
        </p:nvPicPr>
        <p:blipFill>
          <a:blip r:embed="rId2" r:link="rId3" cstate="print"/>
          <a:srcRect/>
          <a:stretch>
            <a:fillRect/>
          </a:stretch>
        </p:blipFill>
        <p:spPr bwMode="auto">
          <a:xfrm>
            <a:off x="1835696" y="2204864"/>
            <a:ext cx="504056" cy="28803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1752" y="188640"/>
            <a:ext cx="8686800" cy="1296144"/>
          </a:xfrm>
        </p:spPr>
        <p:txBody>
          <a:bodyPr>
            <a:normAutofit/>
          </a:bodyPr>
          <a:lstStyle/>
          <a:p>
            <a:r>
              <a:rPr lang="de-DE" sz="2800" dirty="0" smtClean="0">
                <a:latin typeface="Comic Sans MS" pitchFamily="66" charset="0"/>
              </a:rPr>
              <a:t>Best Practice</a:t>
            </a:r>
            <a:br>
              <a:rPr lang="de-DE" sz="2800" dirty="0" smtClean="0">
                <a:latin typeface="Comic Sans MS" pitchFamily="66" charset="0"/>
              </a:rPr>
            </a:br>
            <a:r>
              <a:rPr lang="de-DE" sz="1800" dirty="0" smtClean="0">
                <a:latin typeface="Comic Sans MS" pitchFamily="66" charset="0"/>
              </a:rPr>
              <a:t>LVR Förderschule, Krefeld</a:t>
            </a:r>
            <a:endParaRPr lang="de-DE" sz="1800" dirty="0">
              <a:latin typeface="Comic Sans MS" pitchFamily="66" charset="0"/>
            </a:endParaRPr>
          </a:p>
        </p:txBody>
      </p:sp>
      <p:sp>
        <p:nvSpPr>
          <p:cNvPr id="3" name="Untertitel 2"/>
          <p:cNvSpPr txBox="1">
            <a:spLocks/>
          </p:cNvSpPr>
          <p:nvPr/>
        </p:nvSpPr>
        <p:spPr>
          <a:xfrm>
            <a:off x="395536" y="1556792"/>
            <a:ext cx="8424936" cy="4536504"/>
          </a:xfrm>
          <a:prstGeom prst="rect">
            <a:avLst/>
          </a:prstGeom>
        </p:spPr>
        <p:style>
          <a:lnRef idx="1">
            <a:schemeClr val="accent6"/>
          </a:lnRef>
          <a:fillRef idx="2">
            <a:schemeClr val="accent6"/>
          </a:fillRef>
          <a:effectRef idx="1">
            <a:schemeClr val="accent6"/>
          </a:effectRef>
          <a:fontRef idx="minor">
            <a:schemeClr val="dk1"/>
          </a:fontRef>
        </p:style>
        <p:txBody>
          <a:bodyPr>
            <a:normAutofit/>
          </a:bodyPr>
          <a:lstStyle/>
          <a:p>
            <a:pPr marL="514350" marR="0" lvl="0" indent="-514350" algn="ctr" defTabSz="914400" rtl="0" eaLnBrk="1" fontAlgn="auto" latinLnBrk="0" hangingPunct="1">
              <a:lnSpc>
                <a:spcPct val="100000"/>
              </a:lnSpc>
              <a:spcBef>
                <a:spcPct val="20000"/>
              </a:spcBef>
              <a:spcAft>
                <a:spcPts val="0"/>
              </a:spcAft>
              <a:buClr>
                <a:schemeClr val="accent1"/>
              </a:buClr>
              <a:buSzPct val="70000"/>
              <a:tabLst/>
              <a:defRPr/>
            </a:pPr>
            <a:r>
              <a:rPr kumimoji="0" lang="de-DE" sz="3200" b="0" i="0" u="sng"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omic Sans MS" pitchFamily="66" charset="0"/>
                <a:ea typeface="+mn-ea"/>
                <a:cs typeface="+mn-cs"/>
              </a:rPr>
              <a:t>2. Formblatt</a:t>
            </a:r>
            <a:r>
              <a:rPr kumimoji="0" lang="de-DE" sz="3200" b="0" i="0" u="sng" strike="noStrike" kern="1200" cap="none" spc="0" normalizeH="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omic Sans MS" pitchFamily="66" charset="0"/>
                <a:ea typeface="+mn-ea"/>
                <a:cs typeface="+mn-cs"/>
              </a:rPr>
              <a:t> </a:t>
            </a:r>
            <a:r>
              <a:rPr kumimoji="0" lang="de-DE" sz="3600" b="0" i="0" u="sng" strike="noStrike" kern="1200" cap="none" spc="0" normalizeH="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omic Sans MS" pitchFamily="66" charset="0"/>
                <a:ea typeface="+mn-ea"/>
                <a:cs typeface="+mn-cs"/>
              </a:rPr>
              <a:t>„Förderziele </a:t>
            </a:r>
            <a:r>
              <a:rPr kumimoji="0" lang="de-DE" sz="1600" b="0" i="0" u="sng" strike="noStrike" kern="1200" cap="none" spc="0" normalizeH="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omic Sans MS" pitchFamily="66" charset="0"/>
                <a:ea typeface="+mn-ea"/>
                <a:cs typeface="+mn-cs"/>
              </a:rPr>
              <a:t>für die </a:t>
            </a:r>
            <a:r>
              <a:rPr kumimoji="0" lang="de-DE" sz="1600" b="0" i="0" u="sng" strike="noStrike" kern="1200" cap="none" spc="0" normalizeH="0" noProof="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omic Sans MS" pitchFamily="66" charset="0"/>
                <a:ea typeface="+mn-ea"/>
                <a:cs typeface="+mn-cs"/>
              </a:rPr>
              <a:t>Arbeitstagsgruppen</a:t>
            </a:r>
            <a:r>
              <a:rPr kumimoji="0" lang="de-DE" sz="3600" b="0" i="0" u="sng" strike="noStrike" kern="1200" cap="none" spc="0" normalizeH="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omic Sans MS" pitchFamily="66" charset="0"/>
                <a:ea typeface="+mn-ea"/>
                <a:cs typeface="+mn-cs"/>
              </a:rPr>
              <a:t>“</a:t>
            </a:r>
            <a:endParaRPr lang="de-DE" sz="3600" u="sng"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a:p>
            <a:pPr marL="514350" marR="0" lvl="0" indent="-514350" algn="l" defTabSz="914400" rtl="0" eaLnBrk="1" fontAlgn="auto" latinLnBrk="0" hangingPunct="1">
              <a:lnSpc>
                <a:spcPct val="100000"/>
              </a:lnSpc>
              <a:spcBef>
                <a:spcPct val="20000"/>
              </a:spcBef>
              <a:spcAft>
                <a:spcPts val="0"/>
              </a:spcAft>
              <a:buClr>
                <a:schemeClr val="accent1"/>
              </a:buClr>
              <a:buSzPct val="70000"/>
              <a:tabLst/>
              <a:defRPr/>
            </a:pPr>
            <a:r>
              <a:rPr kumimoji="0" lang="de-DE" sz="3200" b="0" i="0" u="none" strike="noStrike" kern="1200" cap="none" spc="0" normalizeH="0" baseline="0" noProof="0" dirty="0" smtClean="0">
                <a:ln>
                  <a:noFill/>
                </a:ln>
                <a:solidFill>
                  <a:schemeClr val="dk1"/>
                </a:solidFill>
                <a:effectLst/>
                <a:uLnTx/>
                <a:uFillTx/>
                <a:latin typeface="Comic Sans MS" pitchFamily="66" charset="0"/>
                <a:ea typeface="+mn-ea"/>
                <a:cs typeface="+mn-cs"/>
              </a:rPr>
              <a:t>Kurzfassung der Förderziele wird an die </a:t>
            </a:r>
          </a:p>
          <a:p>
            <a:pPr marL="514350" marR="0" lvl="0" indent="-514350" algn="l" defTabSz="914400" rtl="0" eaLnBrk="1" fontAlgn="auto" latinLnBrk="0" hangingPunct="1">
              <a:lnSpc>
                <a:spcPct val="100000"/>
              </a:lnSpc>
              <a:spcBef>
                <a:spcPct val="20000"/>
              </a:spcBef>
              <a:spcAft>
                <a:spcPts val="0"/>
              </a:spcAft>
              <a:buClr>
                <a:schemeClr val="accent1"/>
              </a:buClr>
              <a:buSzPct val="70000"/>
              <a:tabLst/>
              <a:defRPr/>
            </a:pPr>
            <a:r>
              <a:rPr kumimoji="0" lang="de-DE" sz="3200" b="0" i="0" u="none" strike="noStrike" kern="1200" cap="none" spc="0" normalizeH="0" baseline="0" noProof="0" dirty="0" err="1" smtClean="0">
                <a:ln>
                  <a:noFill/>
                </a:ln>
                <a:solidFill>
                  <a:schemeClr val="dk1"/>
                </a:solidFill>
                <a:effectLst/>
                <a:uLnTx/>
                <a:uFillTx/>
                <a:latin typeface="Comic Sans MS" pitchFamily="66" charset="0"/>
                <a:ea typeface="+mn-ea"/>
                <a:cs typeface="+mn-cs"/>
              </a:rPr>
              <a:t>Arbeitstagsgruppen</a:t>
            </a:r>
            <a:r>
              <a:rPr kumimoji="0" lang="de-DE" sz="3200" b="0" i="0" u="none" strike="noStrike" kern="1200" cap="none" spc="0" normalizeH="0" baseline="0" noProof="0" dirty="0" smtClean="0">
                <a:ln>
                  <a:noFill/>
                </a:ln>
                <a:solidFill>
                  <a:schemeClr val="dk1"/>
                </a:solidFill>
                <a:effectLst/>
                <a:uLnTx/>
                <a:uFillTx/>
                <a:latin typeface="Comic Sans MS" pitchFamily="66" charset="0"/>
                <a:ea typeface="+mn-ea"/>
                <a:cs typeface="+mn-cs"/>
              </a:rPr>
              <a:t> weitergeleitet:</a:t>
            </a:r>
          </a:p>
          <a:p>
            <a:pPr marL="514350" marR="0" lvl="0" indent="-514350" algn="l" defTabSz="914400" rtl="0" eaLnBrk="1" fontAlgn="auto" latinLnBrk="0" hangingPunct="1">
              <a:lnSpc>
                <a:spcPct val="100000"/>
              </a:lnSpc>
              <a:spcBef>
                <a:spcPct val="20000"/>
              </a:spcBef>
              <a:spcAft>
                <a:spcPts val="0"/>
              </a:spcAft>
              <a:buClr>
                <a:schemeClr val="accent1"/>
              </a:buClr>
              <a:buSzPct val="70000"/>
              <a:tabLst/>
              <a:defRPr/>
            </a:pPr>
            <a:r>
              <a:rPr lang="de-DE" sz="3200" dirty="0" smtClean="0">
                <a:latin typeface="Comic Sans MS" pitchFamily="66" charset="0"/>
              </a:rPr>
              <a:t>- </a:t>
            </a:r>
            <a:r>
              <a:rPr kumimoji="0" lang="de-DE" sz="3200" b="0" i="0" u="none" strike="noStrike" kern="1200" cap="none" spc="0" normalizeH="0" baseline="0" noProof="0" dirty="0" err="1" smtClean="0">
                <a:ln>
                  <a:noFill/>
                </a:ln>
                <a:solidFill>
                  <a:schemeClr val="dk1"/>
                </a:solidFill>
                <a:effectLst/>
                <a:uLnTx/>
                <a:uFillTx/>
                <a:latin typeface="Comic Sans MS" pitchFamily="66" charset="0"/>
                <a:ea typeface="+mn-ea"/>
                <a:cs typeface="+mn-cs"/>
              </a:rPr>
              <a:t>Logineo</a:t>
            </a:r>
            <a:endParaRPr kumimoji="0" lang="de-DE" sz="3200" b="0" i="0" u="none" strike="noStrike" kern="1200" cap="none" spc="0" normalizeH="0" baseline="0" noProof="0" dirty="0" smtClean="0">
              <a:ln>
                <a:noFill/>
              </a:ln>
              <a:solidFill>
                <a:schemeClr val="dk1"/>
              </a:solidFill>
              <a:effectLst/>
              <a:uLnTx/>
              <a:uFillTx/>
              <a:latin typeface="Comic Sans MS" pitchFamily="66" charset="0"/>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1"/>
              </a:buClr>
              <a:buSzPct val="70000"/>
              <a:tabLst/>
              <a:defRPr/>
            </a:pPr>
            <a:endParaRPr kumimoji="0" lang="de-DE" sz="1600" b="0" i="0" u="sng" strike="noStrike" kern="1200" cap="none" spc="0" normalizeH="0" baseline="0" noProof="0" dirty="0" smtClean="0">
              <a:ln>
                <a:noFill/>
              </a:ln>
              <a:solidFill>
                <a:schemeClr val="dk1"/>
              </a:solidFill>
              <a:effectLst/>
              <a:uLnTx/>
              <a:uFillTx/>
              <a:latin typeface="Comic Sans MS" pitchFamily="66" charset="0"/>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1"/>
              </a:buClr>
              <a:buSzPct val="70000"/>
              <a:tabLst/>
              <a:defRPr/>
            </a:pPr>
            <a:r>
              <a:rPr kumimoji="0" lang="de-DE" sz="1600" b="0" i="0" u="sng" strike="noStrike" kern="1200" cap="none" spc="0" normalizeH="0" baseline="0" noProof="0" dirty="0" smtClean="0">
                <a:ln>
                  <a:noFill/>
                </a:ln>
                <a:solidFill>
                  <a:schemeClr val="dk1"/>
                </a:solidFill>
                <a:effectLst/>
                <a:uLnTx/>
                <a:uFillTx/>
                <a:latin typeface="Comic Sans MS" pitchFamily="66" charset="0"/>
                <a:ea typeface="+mn-ea"/>
                <a:cs typeface="+mn-cs"/>
              </a:rPr>
              <a:t>Vorteile:</a:t>
            </a:r>
            <a:r>
              <a:rPr kumimoji="0" lang="de-DE" sz="1600" b="0" i="0" u="none" strike="noStrike" kern="1200" cap="none" spc="0" normalizeH="0" baseline="0" noProof="0" dirty="0" smtClean="0">
                <a:ln>
                  <a:noFill/>
                </a:ln>
                <a:solidFill>
                  <a:schemeClr val="dk1"/>
                </a:solidFill>
                <a:effectLst/>
                <a:uLnTx/>
                <a:uFillTx/>
                <a:latin typeface="Comic Sans MS" pitchFamily="66" charset="0"/>
                <a:ea typeface="+mn-ea"/>
                <a:cs typeface="+mn-cs"/>
              </a:rPr>
              <a:t> </a:t>
            </a:r>
          </a:p>
          <a:p>
            <a:pPr marL="514350" marR="0" lvl="0" indent="-514350" algn="l" defTabSz="914400" rtl="0" eaLnBrk="1" fontAlgn="auto" latinLnBrk="0" hangingPunct="1">
              <a:lnSpc>
                <a:spcPct val="100000"/>
              </a:lnSpc>
              <a:spcBef>
                <a:spcPct val="20000"/>
              </a:spcBef>
              <a:spcAft>
                <a:spcPts val="0"/>
              </a:spcAft>
              <a:buClr>
                <a:schemeClr val="accent1"/>
              </a:buClr>
              <a:buSzPct val="70000"/>
              <a:tabLst/>
              <a:defRPr/>
            </a:pPr>
            <a:r>
              <a:rPr lang="de-DE" sz="1400" dirty="0" smtClean="0">
                <a:latin typeface="Comic Sans MS" pitchFamily="66" charset="0"/>
              </a:rPr>
              <a:t>- jederzeit verfügbar für alle Kollegen</a:t>
            </a:r>
            <a:endParaRPr lang="de-DE" sz="1400" noProof="0" dirty="0" smtClean="0">
              <a:latin typeface="Comic Sans MS" pitchFamily="66" charset="0"/>
            </a:endParaRPr>
          </a:p>
          <a:p>
            <a:pPr marL="514350" marR="0" lvl="0" indent="-514350" algn="l" defTabSz="914400" rtl="0" eaLnBrk="1" fontAlgn="auto" latinLnBrk="0" hangingPunct="1">
              <a:lnSpc>
                <a:spcPct val="100000"/>
              </a:lnSpc>
              <a:spcBef>
                <a:spcPct val="20000"/>
              </a:spcBef>
              <a:spcAft>
                <a:spcPts val="0"/>
              </a:spcAft>
              <a:buClr>
                <a:schemeClr val="accent1"/>
              </a:buClr>
              <a:buSzPct val="70000"/>
              <a:tabLst/>
              <a:defRPr/>
            </a:pPr>
            <a:r>
              <a:rPr kumimoji="0" lang="de-DE" sz="1400" b="0" i="0" u="none" strike="noStrike" kern="1200" cap="none" spc="0" normalizeH="0" baseline="0" noProof="0" dirty="0" smtClean="0">
                <a:ln>
                  <a:noFill/>
                </a:ln>
                <a:solidFill>
                  <a:schemeClr val="dk1"/>
                </a:solidFill>
                <a:effectLst/>
                <a:uLnTx/>
                <a:uFillTx/>
                <a:latin typeface="Comic Sans MS" pitchFamily="66" charset="0"/>
                <a:ea typeface="+mn-ea"/>
                <a:cs typeface="+mn-cs"/>
              </a:rPr>
              <a:t>- Arbeit an den Förderzielen auch in den </a:t>
            </a:r>
            <a:r>
              <a:rPr kumimoji="0" lang="de-DE" sz="1400" b="0" i="0" u="none" strike="noStrike" kern="1200" cap="none" spc="0" normalizeH="0" baseline="0" noProof="0" dirty="0" err="1" smtClean="0">
                <a:ln>
                  <a:noFill/>
                </a:ln>
                <a:solidFill>
                  <a:schemeClr val="dk1"/>
                </a:solidFill>
                <a:effectLst/>
                <a:uLnTx/>
                <a:uFillTx/>
                <a:latin typeface="Comic Sans MS" pitchFamily="66" charset="0"/>
                <a:ea typeface="+mn-ea"/>
                <a:cs typeface="+mn-cs"/>
              </a:rPr>
              <a:t>Arbeitstagsgruppen</a:t>
            </a:r>
            <a:endParaRPr kumimoji="0" lang="de-DE" sz="1400" b="0" i="0" u="none" strike="noStrike" kern="1200" cap="none" spc="0" normalizeH="0" baseline="0" noProof="0" dirty="0" smtClean="0">
              <a:ln>
                <a:noFill/>
              </a:ln>
              <a:solidFill>
                <a:schemeClr val="dk1"/>
              </a:solidFill>
              <a:effectLst/>
              <a:uLnTx/>
              <a:uFillTx/>
              <a:latin typeface="Comic Sans MS" pitchFamily="66" charset="0"/>
              <a:ea typeface="+mn-ea"/>
              <a:cs typeface="+mn-cs"/>
            </a:endParaRPr>
          </a:p>
        </p:txBody>
      </p:sp>
      <p:pic>
        <p:nvPicPr>
          <p:cNvPr id="5" name="Picture 10"/>
          <p:cNvPicPr>
            <a:picLocks noChangeAspect="1" noChangeArrowheads="1"/>
          </p:cNvPicPr>
          <p:nvPr/>
        </p:nvPicPr>
        <p:blipFill>
          <a:blip r:embed="rId2" cstate="print"/>
          <a:srcRect/>
          <a:stretch>
            <a:fillRect/>
          </a:stretch>
        </p:blipFill>
        <p:spPr bwMode="auto">
          <a:xfrm>
            <a:off x="6156176" y="476672"/>
            <a:ext cx="2160240" cy="86409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e 17"/>
          <p:cNvGraphicFramePr>
            <a:graphicFrameLocks noGrp="1"/>
          </p:cNvGraphicFramePr>
          <p:nvPr/>
        </p:nvGraphicFramePr>
        <p:xfrm>
          <a:off x="107505" y="733620"/>
          <a:ext cx="5040560" cy="355600"/>
        </p:xfrm>
        <a:graphic>
          <a:graphicData uri="http://schemas.openxmlformats.org/drawingml/2006/table">
            <a:tbl>
              <a:tblPr/>
              <a:tblGrid>
                <a:gridCol w="1265584"/>
                <a:gridCol w="3774976"/>
              </a:tblGrid>
              <a:tr h="175100">
                <a:tc>
                  <a:txBody>
                    <a:bodyPr/>
                    <a:lstStyle/>
                    <a:p>
                      <a:pPr>
                        <a:lnSpc>
                          <a:spcPts val="1435"/>
                        </a:lnSpc>
                        <a:spcAft>
                          <a:spcPts val="0"/>
                        </a:spcAft>
                      </a:pPr>
                      <a:r>
                        <a:rPr lang="de-DE" sz="1000" dirty="0">
                          <a:latin typeface="Comic Sans MS"/>
                          <a:ea typeface="Times New Roman"/>
                          <a:cs typeface="Times New Roman"/>
                        </a:rPr>
                        <a:t>Klasse</a:t>
                      </a:r>
                      <a:endParaRPr lang="de-DE" sz="1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35"/>
                        </a:lnSpc>
                        <a:spcAft>
                          <a:spcPts val="0"/>
                        </a:spcAft>
                      </a:pPr>
                      <a:r>
                        <a:rPr lang="de-DE" sz="1000">
                          <a:latin typeface="Comic Sans MS"/>
                          <a:ea typeface="Times New Roman"/>
                          <a:cs typeface="Times New Roman"/>
                        </a:rPr>
                        <a:t>A3</a:t>
                      </a:r>
                      <a:endParaRPr lang="de-DE" sz="1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000">
                <a:tc>
                  <a:txBody>
                    <a:bodyPr/>
                    <a:lstStyle/>
                    <a:p>
                      <a:pPr>
                        <a:lnSpc>
                          <a:spcPts val="1435"/>
                        </a:lnSpc>
                        <a:spcAft>
                          <a:spcPts val="0"/>
                        </a:spcAft>
                      </a:pPr>
                      <a:r>
                        <a:rPr lang="de-DE" sz="1000">
                          <a:latin typeface="Comic Sans MS"/>
                          <a:ea typeface="Times New Roman"/>
                          <a:cs typeface="Times New Roman"/>
                        </a:rPr>
                        <a:t>Schuljahr:</a:t>
                      </a:r>
                      <a:endParaRPr lang="de-DE" sz="100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35"/>
                        </a:lnSpc>
                        <a:spcAft>
                          <a:spcPts val="0"/>
                        </a:spcAft>
                      </a:pPr>
                      <a:r>
                        <a:rPr lang="de-DE" sz="1000" dirty="0">
                          <a:latin typeface="Comic Sans MS"/>
                          <a:ea typeface="Times New Roman"/>
                          <a:cs typeface="Times New Roman"/>
                        </a:rPr>
                        <a:t>2015 / 16, 2. Schulhalbjahr</a:t>
                      </a:r>
                      <a:endParaRPr lang="de-DE" sz="1000" dirty="0">
                        <a:latin typeface="Verdana"/>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9" name="Rectangle 11"/>
          <p:cNvSpPr>
            <a:spLocks noChangeArrowheads="1"/>
          </p:cNvSpPr>
          <p:nvPr/>
        </p:nvSpPr>
        <p:spPr bwMode="auto">
          <a:xfrm>
            <a:off x="0" y="253375"/>
            <a:ext cx="4788024" cy="3231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100" b="1" i="0" u="sng"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Übersicht</a:t>
            </a:r>
            <a:r>
              <a:rPr kumimoji="0" lang="de-DE" sz="1000" b="1" i="0" u="sng"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 der Förderbereiche / Förderziele: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hteck 19"/>
          <p:cNvSpPr/>
          <p:nvPr/>
        </p:nvSpPr>
        <p:spPr>
          <a:xfrm>
            <a:off x="0" y="1340768"/>
            <a:ext cx="9036496" cy="430887"/>
          </a:xfrm>
          <a:prstGeom prst="rect">
            <a:avLst/>
          </a:prstGeom>
        </p:spPr>
        <p:txBody>
          <a:bodyPr wrap="square">
            <a:spAutoFit/>
          </a:bodyPr>
          <a:lstStyle/>
          <a:p>
            <a:pPr lvl="0" eaLnBrk="0" fontAlgn="base" hangingPunct="0">
              <a:spcBef>
                <a:spcPct val="0"/>
              </a:spcBef>
              <a:spcAft>
                <a:spcPct val="0"/>
              </a:spcAft>
            </a:pPr>
            <a:r>
              <a:rPr kumimoji="0" lang="de-DE" sz="11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Nach Förderplan sind für die Schüler und Schülerinnen dieser Klasse im laufenden Schuljahr folgende Punkte besonders wichtig:</a:t>
            </a:r>
          </a:p>
          <a:p>
            <a:pPr lvl="0" eaLnBrk="0" fontAlgn="base" hangingPunct="0">
              <a:spcBef>
                <a:spcPct val="0"/>
              </a:spcBef>
              <a:spcAft>
                <a:spcPct val="0"/>
              </a:spcAft>
            </a:pPr>
            <a:endParaRPr kumimoji="0" lang="de-DE" sz="11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1" name="Tabelle 20"/>
          <p:cNvGraphicFramePr>
            <a:graphicFrameLocks noGrp="1"/>
          </p:cNvGraphicFramePr>
          <p:nvPr/>
        </p:nvGraphicFramePr>
        <p:xfrm>
          <a:off x="107504" y="1844824"/>
          <a:ext cx="8928992" cy="4536504"/>
        </p:xfrm>
        <a:graphic>
          <a:graphicData uri="http://schemas.openxmlformats.org/drawingml/2006/table">
            <a:tbl>
              <a:tblPr/>
              <a:tblGrid>
                <a:gridCol w="430320"/>
                <a:gridCol w="3983500"/>
                <a:gridCol w="4515172"/>
              </a:tblGrid>
              <a:tr h="205545">
                <a:tc>
                  <a:txBody>
                    <a:bodyPr/>
                    <a:lstStyle/>
                    <a:p>
                      <a:pPr>
                        <a:lnSpc>
                          <a:spcPts val="1435"/>
                        </a:lnSpc>
                        <a:spcAft>
                          <a:spcPts val="0"/>
                        </a:spcAft>
                      </a:pPr>
                      <a:r>
                        <a:rPr lang="de-DE" sz="600">
                          <a:latin typeface="Comic Sans MS"/>
                          <a:ea typeface="Times New Roman"/>
                          <a:cs typeface="Times New Roman"/>
                        </a:rPr>
                        <a:t>Name</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ts val="1435"/>
                        </a:lnSpc>
                        <a:spcAft>
                          <a:spcPts val="0"/>
                        </a:spcAft>
                      </a:pPr>
                      <a:endParaRPr lang="de-DE" sz="600">
                        <a:latin typeface="Comic Sans MS"/>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nSpc>
                          <a:spcPts val="1435"/>
                        </a:lnSpc>
                        <a:spcAft>
                          <a:spcPts val="0"/>
                        </a:spcAft>
                      </a:pPr>
                      <a:endParaRPr lang="de-DE" sz="600">
                        <a:latin typeface="Comic Sans MS"/>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458100">
                <a:tc>
                  <a:txBody>
                    <a:bodyPr/>
                    <a:lstStyle/>
                    <a:p>
                      <a:pPr>
                        <a:lnSpc>
                          <a:spcPts val="1435"/>
                        </a:lnSpc>
                        <a:spcAft>
                          <a:spcPts val="0"/>
                        </a:spcAft>
                      </a:pPr>
                      <a:r>
                        <a:rPr lang="de-DE" sz="600">
                          <a:latin typeface="Comic Sans MS"/>
                          <a:ea typeface="Times New Roman"/>
                          <a:cs typeface="Times New Roman"/>
                        </a:rPr>
                        <a:t>M.</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35"/>
                        </a:lnSpc>
                        <a:spcAft>
                          <a:spcPts val="0"/>
                        </a:spcAft>
                      </a:pPr>
                      <a:r>
                        <a:rPr lang="de-DE" sz="600">
                          <a:latin typeface="Comic Sans MS"/>
                          <a:ea typeface="Times New Roman"/>
                          <a:cs typeface="Times New Roman"/>
                        </a:rPr>
                        <a:t>M. konzentriert sich wiederholt während eines Schultages auf sein Befinden und ergreift ggf. bereits bei anfänglichen Erschöpfungserscheinungen entsprechende Maßnahmen: z.B. Pausieren auf einem Sitzsack.</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35"/>
                        </a:lnSpc>
                        <a:spcAft>
                          <a:spcPts val="0"/>
                        </a:spcAft>
                      </a:pPr>
                      <a:r>
                        <a:rPr lang="de-DE" sz="600">
                          <a:latin typeface="Comic Sans MS"/>
                          <a:ea typeface="Times New Roman"/>
                          <a:cs typeface="Times New Roman"/>
                        </a:rPr>
                        <a:t>M. übt Aufgaben zunächst selbstständig zu erlesen und über einen festgelegten Zeitraum (ca. 5 min., ggf. länger) eine Aufgabe konzentriert zu bearbeiten.</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9421">
                <a:tc>
                  <a:txBody>
                    <a:bodyPr/>
                    <a:lstStyle/>
                    <a:p>
                      <a:pPr>
                        <a:lnSpc>
                          <a:spcPts val="1435"/>
                        </a:lnSpc>
                        <a:spcAft>
                          <a:spcPts val="0"/>
                        </a:spcAft>
                      </a:pPr>
                      <a:r>
                        <a:rPr lang="de-DE" sz="600">
                          <a:latin typeface="Comic Sans MS"/>
                          <a:ea typeface="Times New Roman"/>
                          <a:cs typeface="Times New Roman"/>
                        </a:rPr>
                        <a:t>C.</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35"/>
                        </a:lnSpc>
                        <a:spcAft>
                          <a:spcPts val="0"/>
                        </a:spcAft>
                      </a:pPr>
                      <a:r>
                        <a:rPr lang="de-DE" sz="600">
                          <a:latin typeface="Comic Sans MS"/>
                          <a:ea typeface="Times New Roman"/>
                          <a:cs typeface="Times New Roman"/>
                        </a:rPr>
                        <a:t>Colin soll seine Fähigkeiten, mit einem Gesprächspartner zu interagieren, verbessern: Blickkontakt aufnehmen und halten; auf eine Reaktion des Gegenübers geduldig warten; ggf. ein zweites Mal geduldig ansprechen.</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35"/>
                        </a:lnSpc>
                        <a:spcAft>
                          <a:spcPts val="0"/>
                        </a:spcAft>
                      </a:pPr>
                      <a:r>
                        <a:rPr lang="de-DE" sz="600">
                          <a:latin typeface="Comic Sans MS"/>
                          <a:ea typeface="Times New Roman"/>
                          <a:cs typeface="Times New Roman"/>
                        </a:rPr>
                        <a:t>C. soll über einen festgelegten Zeitraum (ca. 5 Minuten und ggf. länger) an einem schriftlichen Arbeitsauftrag konzentriert arbeiten. Die direkte Anleitung und Unterstützung eines Erwachsenen von C. bei Aufgaben dieser Art soll stetig abgebaut werden.</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67">
                <a:tc>
                  <a:txBody>
                    <a:bodyPr/>
                    <a:lstStyle/>
                    <a:p>
                      <a:pPr>
                        <a:lnSpc>
                          <a:spcPts val="1435"/>
                        </a:lnSpc>
                        <a:spcAft>
                          <a:spcPts val="0"/>
                        </a:spcAft>
                      </a:pPr>
                      <a:r>
                        <a:rPr lang="de-DE" sz="600">
                          <a:latin typeface="Comic Sans MS"/>
                          <a:ea typeface="Times New Roman"/>
                          <a:cs typeface="Times New Roman"/>
                        </a:rPr>
                        <a:t>Me.</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35"/>
                        </a:lnSpc>
                        <a:spcAft>
                          <a:spcPts val="0"/>
                        </a:spcAft>
                      </a:pPr>
                      <a:r>
                        <a:rPr lang="de-DE" sz="600">
                          <a:latin typeface="Comic Sans MS"/>
                          <a:ea typeface="Times New Roman"/>
                          <a:cs typeface="Times New Roman"/>
                        </a:rPr>
                        <a:t>Me. soll mehr Möglichkeiten erhalten, mit ihrer Umwelt eigenaktiv in Beziehung zu treten: Einsatzes ihres BIGMacks -  Fortsetzung einer Tätigkeit beim Drücken „Noch einmal“, eines PowerLinks zur Inbetriebnahme von Geräten – z.B. CD-Spieler, eines Tablets – Apps z.B. Babyfinger.</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35"/>
                        </a:lnSpc>
                        <a:spcAft>
                          <a:spcPts val="0"/>
                        </a:spcAft>
                      </a:pPr>
                      <a:r>
                        <a:rPr lang="de-DE" sz="600">
                          <a:latin typeface="Comic Sans MS"/>
                          <a:ea typeface="Times New Roman"/>
                          <a:cs typeface="Times New Roman"/>
                        </a:rPr>
                        <a:t>Für Me. sollen Situationen des Wohlbefindens und der Entspannung geschaffen werden: regelmäßige Lageveränderungen außerhalb ihres Rollstuhls, Spaziergänge, Angebote im Dunkelraum, Bestückung ihres ‚Kleiderständers‘ mit neuen, interessanten Materialien, angenehme taktile Reize.</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030">
                <a:tc>
                  <a:txBody>
                    <a:bodyPr/>
                    <a:lstStyle/>
                    <a:p>
                      <a:pPr>
                        <a:lnSpc>
                          <a:spcPts val="1435"/>
                        </a:lnSpc>
                        <a:spcAft>
                          <a:spcPts val="0"/>
                        </a:spcAft>
                      </a:pPr>
                      <a:r>
                        <a:rPr lang="de-DE" sz="600">
                          <a:latin typeface="Comic Sans MS"/>
                          <a:ea typeface="Times New Roman"/>
                          <a:cs typeface="Times New Roman"/>
                        </a:rPr>
                        <a:t>L.</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35"/>
                        </a:lnSpc>
                        <a:spcAft>
                          <a:spcPts val="0"/>
                        </a:spcAft>
                      </a:pPr>
                      <a:r>
                        <a:rPr lang="de-DE" sz="600">
                          <a:latin typeface="Comic Sans MS"/>
                          <a:ea typeface="Times New Roman"/>
                          <a:cs typeface="Times New Roman"/>
                        </a:rPr>
                        <a:t>L. soll häufig fremde und ihr unliebsame Situationen ertragen. Sie verbringt die Pausenzeiten möglichst auf dem Schulhof. Sie beruhigt sich auch ohne andauernde Einzelzuwendung (z.B. Lieblings-CD statt dessen hören).</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35"/>
                        </a:lnSpc>
                        <a:spcAft>
                          <a:spcPts val="0"/>
                        </a:spcAft>
                      </a:pPr>
                      <a:r>
                        <a:rPr lang="de-DE" sz="600">
                          <a:latin typeface="Comic Sans MS"/>
                          <a:ea typeface="Times New Roman"/>
                          <a:cs typeface="Times New Roman"/>
                        </a:rPr>
                        <a:t>L. spricht Silben und Wörter nach, bzw. Reime zu Ende. Sie hört Reime und Lieder auf ihrem BIGMack. Ebenso transportiert sie mit diesem Medium Mitteilungen zwischen Elternhaus und Schule. Mit Hilfe des BIGMacks teilt sie Mitschülern etwas mit oder fordert sie zu etwas auf.</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134">
                <a:tc>
                  <a:txBody>
                    <a:bodyPr/>
                    <a:lstStyle/>
                    <a:p>
                      <a:pPr>
                        <a:lnSpc>
                          <a:spcPts val="1435"/>
                        </a:lnSpc>
                        <a:spcAft>
                          <a:spcPts val="0"/>
                        </a:spcAft>
                      </a:pPr>
                      <a:r>
                        <a:rPr lang="de-DE" sz="600">
                          <a:latin typeface="Verdana"/>
                          <a:ea typeface="Times New Roman"/>
                          <a:cs typeface="Times New Roman"/>
                        </a:rPr>
                        <a:t/>
                      </a:r>
                      <a:br>
                        <a:rPr lang="de-DE" sz="600">
                          <a:latin typeface="Verdana"/>
                          <a:ea typeface="Times New Roman"/>
                          <a:cs typeface="Times New Roman"/>
                        </a:rPr>
                      </a:br>
                      <a:r>
                        <a:rPr lang="de-DE" sz="600">
                          <a:latin typeface="Comic Sans MS"/>
                          <a:ea typeface="Times New Roman"/>
                          <a:cs typeface="Times New Roman"/>
                        </a:rPr>
                        <a:t>J.</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35"/>
                        </a:lnSpc>
                        <a:spcAft>
                          <a:spcPts val="0"/>
                        </a:spcAft>
                      </a:pPr>
                      <a:r>
                        <a:rPr lang="de-DE" sz="600">
                          <a:latin typeface="Comic Sans MS"/>
                          <a:ea typeface="Times New Roman"/>
                          <a:cs typeface="Times New Roman"/>
                        </a:rPr>
                        <a:t>J. übt die schnelle Bereitstellung und das schnelle, leise Wegräumen seiner Arbeitsmaterialien.</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35"/>
                        </a:lnSpc>
                        <a:spcAft>
                          <a:spcPts val="0"/>
                        </a:spcAft>
                      </a:pPr>
                      <a:r>
                        <a:rPr lang="de-DE" sz="600">
                          <a:latin typeface="Comic Sans MS"/>
                          <a:ea typeface="Times New Roman"/>
                          <a:cs typeface="Times New Roman"/>
                        </a:rPr>
                        <a:t>J. baut seine Anstrengungsbereitschaft weiter aus. Justin übt einfache Aufgaben zunächst selbstständig zu erlesen und beginnt diese eigenständig zu bearbeiten. Hierbei achtet Justin auf ein gutes Schriftbild und möglichst fehlerfreies Arbeiten.</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799">
                <a:tc>
                  <a:txBody>
                    <a:bodyPr/>
                    <a:lstStyle/>
                    <a:p>
                      <a:pPr>
                        <a:lnSpc>
                          <a:spcPts val="1435"/>
                        </a:lnSpc>
                        <a:spcAft>
                          <a:spcPts val="0"/>
                        </a:spcAft>
                      </a:pPr>
                      <a:r>
                        <a:rPr lang="de-DE" sz="600">
                          <a:latin typeface="Comic Sans MS"/>
                          <a:ea typeface="Times New Roman"/>
                          <a:cs typeface="Times New Roman"/>
                        </a:rPr>
                        <a:t>H.</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35"/>
                        </a:lnSpc>
                        <a:spcAft>
                          <a:spcPts val="0"/>
                        </a:spcAft>
                      </a:pPr>
                      <a:r>
                        <a:rPr lang="de-DE" sz="600">
                          <a:latin typeface="Comic Sans MS"/>
                          <a:ea typeface="Times New Roman"/>
                          <a:cs typeface="Times New Roman"/>
                        </a:rPr>
                        <a:t>H. fotografiert in möglichst vielen Unterrichts- und Alltagssituationen mit seinem Tablet. Er vergrößert die Fotos und kann sie in Bewegung besser visuell erfassen. Er soll zunehmend selbstständiger von dieser Möglichkeit Gebrauch machen.</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35"/>
                        </a:lnSpc>
                        <a:spcAft>
                          <a:spcPts val="0"/>
                        </a:spcAft>
                      </a:pPr>
                      <a:r>
                        <a:rPr lang="de-DE" sz="600">
                          <a:latin typeface="Comic Sans MS"/>
                          <a:ea typeface="Times New Roman"/>
                          <a:cs typeface="Times New Roman"/>
                        </a:rPr>
                        <a:t>H. verrichtet möglichst viele Dinge in seinem Alltag selbstständig. Er bittet, falls erforderlich, Mitschüler um Hilfe. Der Integrationshelfer hält sich möglichst im Hintergrund, so dass H. ein Gefühl der Eigenständigkeit entwickeln kann. Dies gilt auch für Pausenzeiten und Botengänge.</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206">
                <a:tc>
                  <a:txBody>
                    <a:bodyPr/>
                    <a:lstStyle/>
                    <a:p>
                      <a:pPr>
                        <a:lnSpc>
                          <a:spcPts val="1435"/>
                        </a:lnSpc>
                        <a:spcAft>
                          <a:spcPts val="0"/>
                        </a:spcAft>
                      </a:pPr>
                      <a:r>
                        <a:rPr lang="de-DE" sz="600">
                          <a:latin typeface="Comic Sans MS"/>
                          <a:ea typeface="Times New Roman"/>
                          <a:cs typeface="Times New Roman"/>
                        </a:rPr>
                        <a:t>S.</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35"/>
                        </a:lnSpc>
                        <a:spcAft>
                          <a:spcPts val="0"/>
                        </a:spcAft>
                      </a:pPr>
                      <a:r>
                        <a:rPr lang="de-DE" sz="600">
                          <a:latin typeface="Comic Sans MS"/>
                          <a:ea typeface="Times New Roman"/>
                          <a:cs typeface="Times New Roman"/>
                        </a:rPr>
                        <a:t>S. soll üben sich zwischen zwei angebotenen Handlungsalternativen zu entscheiden.</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35"/>
                        </a:lnSpc>
                        <a:spcAft>
                          <a:spcPts val="0"/>
                        </a:spcAft>
                      </a:pPr>
                      <a:r>
                        <a:rPr lang="de-DE" sz="600">
                          <a:latin typeface="Comic Sans MS"/>
                          <a:ea typeface="Times New Roman"/>
                          <a:cs typeface="Times New Roman"/>
                        </a:rPr>
                        <a:t>S:.soll üben auch in der Schule regelmäßig orale Nahrung aufzunehmen.</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002">
                <a:tc>
                  <a:txBody>
                    <a:bodyPr/>
                    <a:lstStyle/>
                    <a:p>
                      <a:pPr>
                        <a:lnSpc>
                          <a:spcPts val="1435"/>
                        </a:lnSpc>
                        <a:spcAft>
                          <a:spcPts val="0"/>
                        </a:spcAft>
                      </a:pPr>
                      <a:r>
                        <a:rPr lang="de-DE" sz="600">
                          <a:latin typeface="Comic Sans MS"/>
                          <a:ea typeface="Times New Roman"/>
                          <a:cs typeface="Times New Roman"/>
                        </a:rPr>
                        <a:t>A.</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35"/>
                        </a:lnSpc>
                        <a:spcAft>
                          <a:spcPts val="0"/>
                        </a:spcAft>
                      </a:pPr>
                      <a:r>
                        <a:rPr lang="de-DE" sz="600">
                          <a:latin typeface="Comic Sans MS"/>
                          <a:ea typeface="Times New Roman"/>
                          <a:cs typeface="Times New Roman"/>
                        </a:rPr>
                        <a:t>A. soll sich positiv im Miteinander mit Klassenkameraden erleben, indem er in Partnerarbeit gemeinsam mit seinem Arbeitspartner ein positives Arbeitsergebnis erzielt.</a:t>
                      </a:r>
                      <a:endParaRPr lang="de-DE" sz="60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35"/>
                        </a:lnSpc>
                        <a:spcAft>
                          <a:spcPts val="0"/>
                        </a:spcAft>
                      </a:pPr>
                      <a:r>
                        <a:rPr lang="de-DE" sz="600" dirty="0">
                          <a:latin typeface="Comic Sans MS"/>
                          <a:ea typeface="Times New Roman"/>
                          <a:cs typeface="Times New Roman"/>
                        </a:rPr>
                        <a:t>Ausbau der Anstrengungsbereitschaft und mehr Zutrauen in die eigene Leistungsfähigkeit. A. beginnt eigenständig mit der Bearbeitung eines Arbeitsauftrages.</a:t>
                      </a:r>
                      <a:endParaRPr lang="de-DE" sz="600" dirty="0">
                        <a:latin typeface="Verdana"/>
                        <a:ea typeface="Times New Roman"/>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60" name="AutoShape 12"/>
          <p:cNvSpPr>
            <a:spLocks noChangeArrowheads="1"/>
          </p:cNvSpPr>
          <p:nvPr/>
        </p:nvSpPr>
        <p:spPr bwMode="auto">
          <a:xfrm>
            <a:off x="3714750" y="98425"/>
            <a:ext cx="133350" cy="171450"/>
          </a:xfrm>
          <a:prstGeom prst="downArrow">
            <a:avLst>
              <a:gd name="adj1" fmla="val 50000"/>
              <a:gd name="adj2" fmla="val 32143"/>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de-DE"/>
          </a:p>
        </p:txBody>
      </p:sp>
      <p:sp>
        <p:nvSpPr>
          <p:cNvPr id="2061" name="AutoShape 13"/>
          <p:cNvSpPr>
            <a:spLocks noChangeArrowheads="1"/>
          </p:cNvSpPr>
          <p:nvPr/>
        </p:nvSpPr>
        <p:spPr bwMode="auto">
          <a:xfrm>
            <a:off x="7305675" y="79375"/>
            <a:ext cx="133350" cy="171450"/>
          </a:xfrm>
          <a:prstGeom prst="downArrow">
            <a:avLst>
              <a:gd name="adj1" fmla="val 50000"/>
              <a:gd name="adj2" fmla="val 32143"/>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de-DE"/>
          </a:p>
        </p:txBody>
      </p:sp>
      <p:sp>
        <p:nvSpPr>
          <p:cNvPr id="2062"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hteck 24"/>
          <p:cNvSpPr/>
          <p:nvPr/>
        </p:nvSpPr>
        <p:spPr>
          <a:xfrm>
            <a:off x="3275856" y="188640"/>
            <a:ext cx="5616624" cy="461665"/>
          </a:xfrm>
          <a:prstGeom prst="rect">
            <a:avLst/>
          </a:prstGeom>
        </p:spPr>
        <p:txBody>
          <a:bodyPr wrap="square">
            <a:spAutoFit/>
          </a:bodyPr>
          <a:lstStyle/>
          <a:p>
            <a:r>
              <a:rPr lang="de-DE"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Bsp. </a:t>
            </a:r>
            <a:r>
              <a:rPr lang="de-DE"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Formblatt„Förderziele</a:t>
            </a:r>
            <a:r>
              <a:rPr lang="de-DE"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 </a:t>
            </a:r>
            <a:r>
              <a:rPr lang="de-DE" sz="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für die </a:t>
            </a:r>
            <a:r>
              <a:rPr lang="de-DE" sz="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Abeitstagsgruppen</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a:t>
            </a:r>
            <a:endParaRPr lang="de-DE"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tis">
  <a:themeElements>
    <a:clrScheme name="Meti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i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i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0</TotalTime>
  <Words>1071</Words>
  <Application>Microsoft Office PowerPoint</Application>
  <PresentationFormat>Bildschirmpräsentation (4:3)</PresentationFormat>
  <Paragraphs>104</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Metis</vt:lpstr>
      <vt:lpstr>Best Practice LVR Förderschule, Krefeld</vt:lpstr>
      <vt:lpstr>Folie 2</vt:lpstr>
      <vt:lpstr>Best Practice LVR Förderschule, Krefeld</vt:lpstr>
      <vt:lpstr>Folie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 Gerd Jansen Schule, Krefeld</dc:title>
  <dc:creator>antje</dc:creator>
  <cp:lastModifiedBy>antje</cp:lastModifiedBy>
  <cp:revision>13</cp:revision>
  <dcterms:created xsi:type="dcterms:W3CDTF">2016-09-18T14:09:11Z</dcterms:created>
  <dcterms:modified xsi:type="dcterms:W3CDTF">2016-10-03T10:09:41Z</dcterms:modified>
</cp:coreProperties>
</file>