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9" r:id="rId3"/>
    <p:sldId id="335" r:id="rId4"/>
    <p:sldId id="295" r:id="rId5"/>
    <p:sldId id="314" r:id="rId6"/>
    <p:sldId id="315" r:id="rId7"/>
    <p:sldId id="317" r:id="rId8"/>
    <p:sldId id="318" r:id="rId9"/>
    <p:sldId id="319" r:id="rId10"/>
    <p:sldId id="320" r:id="rId11"/>
    <p:sldId id="326" r:id="rId12"/>
    <p:sldId id="327" r:id="rId13"/>
    <p:sldId id="336" r:id="rId14"/>
    <p:sldId id="321" r:id="rId15"/>
    <p:sldId id="332" r:id="rId16"/>
    <p:sldId id="333" r:id="rId17"/>
    <p:sldId id="331" r:id="rId18"/>
    <p:sldId id="324" r:id="rId19"/>
    <p:sldId id="325" r:id="rId20"/>
    <p:sldId id="340" r:id="rId21"/>
    <p:sldId id="334" r:id="rId22"/>
    <p:sldId id="341" r:id="rId23"/>
    <p:sldId id="285" r:id="rId24"/>
    <p:sldId id="286" r:id="rId25"/>
    <p:sldId id="287" r:id="rId26"/>
    <p:sldId id="288" r:id="rId27"/>
    <p:sldId id="338" r:id="rId28"/>
    <p:sldId id="339" r:id="rId29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1D55A599-F7D3-4055-BCE9-F4D8DEB6ACCA}">
          <p14:sldIdLst>
            <p14:sldId id="256"/>
          </p14:sldIdLst>
        </p14:section>
        <p14:section name="Abschnitt ohne Titel" id="{40A87102-AD61-4A51-8352-96AA4237BED3}">
          <p14:sldIdLst>
            <p14:sldId id="259"/>
            <p14:sldId id="335"/>
            <p14:sldId id="295"/>
            <p14:sldId id="314"/>
            <p14:sldId id="315"/>
            <p14:sldId id="317"/>
            <p14:sldId id="318"/>
            <p14:sldId id="319"/>
            <p14:sldId id="320"/>
            <p14:sldId id="326"/>
            <p14:sldId id="327"/>
            <p14:sldId id="336"/>
            <p14:sldId id="321"/>
            <p14:sldId id="332"/>
            <p14:sldId id="333"/>
            <p14:sldId id="331"/>
            <p14:sldId id="324"/>
            <p14:sldId id="325"/>
            <p14:sldId id="340"/>
            <p14:sldId id="334"/>
            <p14:sldId id="341"/>
            <p14:sldId id="285"/>
            <p14:sldId id="286"/>
            <p14:sldId id="287"/>
            <p14:sldId id="288"/>
            <p14:sldId id="338"/>
            <p14:sldId id="33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49" autoAdjust="0"/>
    <p:restoredTop sz="73958" autoAdjust="0"/>
  </p:normalViewPr>
  <p:slideViewPr>
    <p:cSldViewPr>
      <p:cViewPr varScale="1">
        <p:scale>
          <a:sx n="63" d="100"/>
          <a:sy n="63" d="100"/>
        </p:scale>
        <p:origin x="-175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24644-6F47-4BED-A61B-2EEA75D5FD8D}" type="datetimeFigureOut">
              <a:rPr lang="de-DE" smtClean="0"/>
              <a:t>30.01.2018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5659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164"/>
            <a:ext cx="2945659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CA02A-B41D-4113-B262-14F9734B13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1544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6D0EB5-B450-48EC-B7AA-7233FCC88819}" type="datetimeFigureOut">
              <a:rPr lang="de-DE" smtClean="0"/>
              <a:t>30.01.2018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CBF6B-9349-4BC4-B8FA-FAE17E1A34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4118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CBF6B-9349-4BC4-B8FA-FAE17E1A3451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3673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Informationsmaterial für die Bausteinbeschreibungen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CBF6B-9349-4BC4-B8FA-FAE17E1A3451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19110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CBF6B-9349-4BC4-B8FA-FAE17E1A3451}" type="slidenum">
              <a:rPr lang="de-DE" smtClean="0"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1419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CBF6B-9349-4BC4-B8FA-FAE17E1A3451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1787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CBF6B-9349-4BC4-B8FA-FAE17E1A3451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2550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CBF6B-9349-4BC4-B8FA-FAE17E1A3451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2695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Möglichkeit zu</a:t>
            </a:r>
            <a:r>
              <a:rPr lang="de-DE" baseline="0" dirty="0" smtClean="0"/>
              <a:t> Inhaltsverzeichnis Punkt 4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CBF6B-9349-4BC4-B8FA-FAE17E1A3451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21078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Sammlung von</a:t>
            </a:r>
            <a:r>
              <a:rPr lang="de-DE" baseline="0" dirty="0" smtClean="0"/>
              <a:t> in den Lehrplänen vorgegebenen bzw. bereits etablierten Unterrichtsinhalten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CBF6B-9349-4BC4-B8FA-FAE17E1A3451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2082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CBF6B-9349-4BC4-B8FA-FAE17E1A3451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1678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Hinweis: Welche Kompetenzen sind überhaupt gefordert?!</a:t>
            </a:r>
          </a:p>
          <a:p>
            <a:r>
              <a:rPr lang="de-DE" dirty="0" smtClean="0"/>
              <a:t>Vgl. Konkretisierende</a:t>
            </a:r>
            <a:r>
              <a:rPr lang="de-DE" baseline="0" dirty="0" smtClean="0"/>
              <a:t> Hinweise zur Erstellung des BO-</a:t>
            </a:r>
            <a:r>
              <a:rPr lang="de-DE" baseline="0" dirty="0" err="1" smtClean="0"/>
              <a:t>Currculums</a:t>
            </a:r>
            <a:r>
              <a:rPr lang="de-DE" baseline="0" dirty="0" smtClean="0"/>
              <a:t>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CBF6B-9349-4BC4-B8FA-FAE17E1A3451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57717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Möglichkeit zu</a:t>
            </a:r>
            <a:r>
              <a:rPr lang="de-DE" baseline="0" dirty="0" smtClean="0"/>
              <a:t> Inhaltsverzeichnis Punkt 5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CBF6B-9349-4BC4-B8FA-FAE17E1A3451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9582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133600" cy="365125"/>
          </a:xfrm>
          <a:prstGeom prst="rect">
            <a:avLst/>
          </a:prstGeom>
        </p:spPr>
        <p:txBody>
          <a:bodyPr/>
          <a:lstStyle>
            <a:lvl1pPr marL="0" algn="ctr" defTabSz="914400" rtl="0" eaLnBrk="1" latinLnBrk="0" hangingPunct="1">
              <a:defRPr lang="de-DE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CDBF355-9D70-489E-87DD-B1E74C511B9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Fußzeilenplatzhalter 5"/>
          <p:cNvSpPr txBox="1">
            <a:spLocks/>
          </p:cNvSpPr>
          <p:nvPr userDrawn="1"/>
        </p:nvSpPr>
        <p:spPr>
          <a:xfrm>
            <a:off x="1979712" y="6381328"/>
            <a:ext cx="4608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BO-Curriculum – Hinweise </a:t>
            </a:r>
            <a:r>
              <a:rPr lang="de-DE" baseline="0" dirty="0" smtClean="0"/>
              <a:t>für KM-Schulen – </a:t>
            </a:r>
            <a:r>
              <a:rPr lang="de-DE" dirty="0" smtClean="0"/>
              <a:t>1. HJ</a:t>
            </a:r>
            <a:r>
              <a:rPr lang="de-DE" baseline="0" dirty="0" smtClean="0"/>
              <a:t> 2017/18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11862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133600" cy="365125"/>
          </a:xfrm>
          <a:prstGeom prst="rect">
            <a:avLst/>
          </a:prstGeom>
        </p:spPr>
        <p:txBody>
          <a:bodyPr/>
          <a:lstStyle>
            <a:lvl1pPr marL="0" algn="ctr" defTabSz="914400" rtl="0" eaLnBrk="1" latinLnBrk="0" hangingPunct="1">
              <a:defRPr lang="de-DE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CDBF355-9D70-489E-87DD-B1E74C511B9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Fußzeilenplatzhalter 5"/>
          <p:cNvSpPr txBox="1">
            <a:spLocks/>
          </p:cNvSpPr>
          <p:nvPr userDrawn="1"/>
        </p:nvSpPr>
        <p:spPr>
          <a:xfrm>
            <a:off x="1979712" y="6381328"/>
            <a:ext cx="4608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BO-Curriculum – Hinweise </a:t>
            </a:r>
            <a:r>
              <a:rPr lang="de-DE" baseline="0" dirty="0" smtClean="0"/>
              <a:t>für KM-Schulen – </a:t>
            </a:r>
            <a:r>
              <a:rPr lang="de-DE" dirty="0" smtClean="0"/>
              <a:t>1. HJ</a:t>
            </a:r>
            <a:r>
              <a:rPr lang="de-DE" baseline="0" dirty="0" smtClean="0"/>
              <a:t> 2017/18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26912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333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ransition spd="slow">
    <p:push dir="u"/>
  </p:transition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vr.de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F355-9D70-489E-87DD-B1E74C511B99}" type="slidenum">
              <a:rPr lang="de-DE" smtClean="0"/>
              <a:t>1</a:t>
            </a:fld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353" y="2852936"/>
            <a:ext cx="6179311" cy="2376264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908828" y="3066053"/>
            <a:ext cx="7326365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de-DE" sz="3200" dirty="0" smtClean="0"/>
          </a:p>
          <a:p>
            <a:pPr algn="ctr"/>
            <a:r>
              <a:rPr lang="de-DE" sz="4000" b="1" dirty="0" smtClean="0"/>
              <a:t>Hinweise zur Entwicklung eines </a:t>
            </a:r>
          </a:p>
          <a:p>
            <a:pPr algn="ctr"/>
            <a:r>
              <a:rPr lang="de-DE" sz="4000" b="1" dirty="0" smtClean="0"/>
              <a:t>Berufsorientierungs-Curriculums</a:t>
            </a:r>
          </a:p>
          <a:p>
            <a:pPr algn="ctr"/>
            <a:r>
              <a:rPr lang="de-DE" sz="4000" b="1" dirty="0" smtClean="0"/>
              <a:t>für KM-Schulen</a:t>
            </a:r>
          </a:p>
          <a:p>
            <a:pPr algn="ctr"/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251153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22222E-6 L -0.00017 -0.28773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14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F355-9D70-489E-87DD-B1E74C511B99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3" name="Foliennummernplatzhalter 1"/>
          <p:cNvSpPr txBox="1">
            <a:spLocks/>
          </p:cNvSpPr>
          <p:nvPr/>
        </p:nvSpPr>
        <p:spPr>
          <a:xfrm>
            <a:off x="6553200" y="6381328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ctr" defTabSz="914400" rtl="0" eaLnBrk="1" latinLnBrk="0" hangingPunct="1">
              <a:defRPr lang="de-DE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CDBF355-9D70-489E-87DD-B1E74C511B99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323528" y="260648"/>
            <a:ext cx="85689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 startAt="12"/>
            </a:pPr>
            <a:r>
              <a:rPr lang="de-DE" sz="2000" b="1" dirty="0" err="1" smtClean="0"/>
              <a:t>Indikatorengestützte</a:t>
            </a:r>
            <a:r>
              <a:rPr lang="de-DE" sz="2000" b="1" dirty="0" smtClean="0"/>
              <a:t> Qualitätssicherung und Evaluation</a:t>
            </a:r>
          </a:p>
          <a:p>
            <a:pPr marL="363538" lvl="0"/>
            <a:r>
              <a:rPr lang="de-DE" sz="2000" u="sng" dirty="0" smtClean="0"/>
              <a:t>Möglichkeiten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e-DE" sz="2000" dirty="0" smtClean="0"/>
              <a:t>Aufstellen von überprüfbaren Qualitätsindikatoren, die auf die Ziele der BO bezogen sind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e-DE" sz="2000" dirty="0" smtClean="0"/>
              <a:t>Übergangsstatistik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e-DE" sz="2000" dirty="0" smtClean="0"/>
              <a:t>Feedbackverfahren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e-DE" sz="2000" dirty="0" smtClean="0"/>
              <a:t>Konzeptfortschreibung</a:t>
            </a:r>
          </a:p>
          <a:p>
            <a:pPr lvl="1"/>
            <a:endParaRPr lang="de-DE" sz="2000" dirty="0" smtClean="0"/>
          </a:p>
          <a:p>
            <a:pPr marL="342900" indent="-342900">
              <a:buFont typeface="+mj-lt"/>
              <a:buAutoNum type="arabicPeriod" startAt="13"/>
            </a:pPr>
            <a:r>
              <a:rPr lang="de-DE" sz="2000" b="1" dirty="0" smtClean="0"/>
              <a:t>Qualifizierung/Professionalisierung der Lehrkräfte</a:t>
            </a:r>
          </a:p>
          <a:p>
            <a:pPr marL="342900" indent="-342900">
              <a:buFont typeface="+mj-lt"/>
              <a:buAutoNum type="arabicPeriod" startAt="13"/>
            </a:pPr>
            <a:endParaRPr lang="de-DE" sz="2000" b="1" dirty="0" smtClean="0"/>
          </a:p>
          <a:p>
            <a:pPr marL="342900" lvl="0" indent="-342900">
              <a:buFont typeface="+mj-lt"/>
              <a:buAutoNum type="arabicPeriod" startAt="13"/>
            </a:pPr>
            <a:r>
              <a:rPr lang="de-DE" sz="2000" b="1" dirty="0" smtClean="0"/>
              <a:t>Anhänge (Beispiele)</a:t>
            </a:r>
            <a:endParaRPr lang="de-DE" sz="2000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e-DE" sz="2000" dirty="0" smtClean="0"/>
              <a:t>Aktueller Jahresarbeitsplan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e-DE" sz="2000" dirty="0" smtClean="0"/>
              <a:t>Liste der Kooperationspartner mit Ansprechpartner/-innen und Adresse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e-DE" sz="2000" dirty="0" smtClean="0"/>
              <a:t>Kooperationsvertrag und aktuelle Jahresplanung mit der Agentur für Arbeit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e-DE" sz="2000" dirty="0" smtClean="0"/>
              <a:t>ggf. Kooperationsvertrag/-vereinbarungen mit weiteren Akteuren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e-DE" sz="2000" dirty="0" smtClean="0"/>
              <a:t>Beratungsbögen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e-DE" sz="2000" dirty="0" smtClean="0"/>
              <a:t>Info- und Unterrichtsmaterialien zur BO</a:t>
            </a:r>
          </a:p>
        </p:txBody>
      </p:sp>
    </p:spTree>
    <p:extLst>
      <p:ext uri="{BB962C8B-B14F-4D97-AF65-F5344CB8AC3E}">
        <p14:creationId xmlns:p14="http://schemas.microsoft.com/office/powerpoint/2010/main" val="13143620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F355-9D70-489E-87DD-B1E74C511B99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323528" y="404664"/>
            <a:ext cx="8820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cap="all" dirty="0" smtClean="0">
                <a:solidFill>
                  <a:schemeClr val="tx2"/>
                </a:solidFill>
              </a:rPr>
              <a:t>Zeitplan</a:t>
            </a:r>
            <a:endParaRPr lang="de-DE" sz="2800" b="1" cap="all" dirty="0">
              <a:solidFill>
                <a:schemeClr val="tx2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23528" y="950443"/>
            <a:ext cx="85689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Zu Beginn des Schuljahres 2017/18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Erster Entwurf einer Zusammenstellung der Ziele der Berufs- und Studienorientierung (Inhaltsverzeichnis Punkt 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Darstellung der Rahmenbedingungen der Einzelschule (Inhaltsverzeichnis Punkt 3) mit klarem Bezug zu Berufs- und Studienorientierung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Aufstellung einer groben Überblicksdarstellung der BO-Aktivitäten (Inhaltsverzeichnis Punkt 4)</a:t>
            </a:r>
          </a:p>
          <a:p>
            <a:endParaRPr lang="de-DE" sz="2000" dirty="0" smtClean="0"/>
          </a:p>
        </p:txBody>
      </p:sp>
      <p:sp>
        <p:nvSpPr>
          <p:cNvPr id="5" name="Rechteck 4"/>
          <p:cNvSpPr/>
          <p:nvPr/>
        </p:nvSpPr>
        <p:spPr>
          <a:xfrm>
            <a:off x="323528" y="3356992"/>
            <a:ext cx="83632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/>
              <a:t>Im Laufe des Schuljahres 2017/18</a:t>
            </a:r>
          </a:p>
          <a:p>
            <a:r>
              <a:rPr lang="de-DE" sz="2000" dirty="0"/>
              <a:t>Übersichtsdarstellung (Matrix 1) und </a:t>
            </a:r>
          </a:p>
          <a:p>
            <a:r>
              <a:rPr lang="de-DE" sz="2000" dirty="0"/>
              <a:t>Einzelbeschreibung (Matrix 2) </a:t>
            </a:r>
          </a:p>
          <a:p>
            <a:r>
              <a:rPr lang="de-DE" sz="2000" dirty="0"/>
              <a:t>der Phasen im Berufsorientierungsprozess und deren Umsetzung durch außerunterrichtliche und unterrichtliche Bausteine insbesondere der Standardelemente (mindestens) bezogen auf die 8. Jahrgangsstufe (Inhaltsverzeichnis Punkt 5)</a:t>
            </a:r>
          </a:p>
        </p:txBody>
      </p:sp>
    </p:spTree>
    <p:extLst>
      <p:ext uri="{BB962C8B-B14F-4D97-AF65-F5344CB8AC3E}">
        <p14:creationId xmlns:p14="http://schemas.microsoft.com/office/powerpoint/2010/main" val="4655535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F355-9D70-489E-87DD-B1E74C511B99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323528" y="1155516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Bis zum Ende des Schuljahres 2018/19</a:t>
            </a:r>
          </a:p>
          <a:p>
            <a:r>
              <a:rPr lang="de-DE" sz="2000" dirty="0"/>
              <a:t>Bis zum Ende des Schuljahres 2018/19 muss das BO-Curriculum für </a:t>
            </a:r>
            <a:r>
              <a:rPr lang="de-DE" sz="2000" dirty="0" smtClean="0"/>
              <a:t>die Jahrgangsstufen </a:t>
            </a:r>
            <a:r>
              <a:rPr lang="de-DE" sz="2000" dirty="0"/>
              <a:t>8 bis 10 fertiggestellt werden</a:t>
            </a:r>
            <a:r>
              <a:rPr lang="de-DE" sz="2000" dirty="0" smtClean="0"/>
              <a:t>.</a:t>
            </a:r>
          </a:p>
        </p:txBody>
      </p:sp>
      <p:sp>
        <p:nvSpPr>
          <p:cNvPr id="4" name="Rechteck 3"/>
          <p:cNvSpPr/>
          <p:nvPr/>
        </p:nvSpPr>
        <p:spPr>
          <a:xfrm>
            <a:off x="323528" y="404664"/>
            <a:ext cx="8820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cap="all" dirty="0" smtClean="0">
                <a:solidFill>
                  <a:schemeClr val="tx2"/>
                </a:solidFill>
              </a:rPr>
              <a:t>Zeitplan (Fortsetzung)</a:t>
            </a:r>
            <a:endParaRPr lang="de-DE" sz="2800" b="1" cap="all" dirty="0">
              <a:solidFill>
                <a:schemeClr val="tx2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323528" y="2465601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/>
              <a:t>Weitere Regelungen für Schulen im Aufbau</a:t>
            </a:r>
          </a:p>
          <a:p>
            <a:r>
              <a:rPr lang="de-DE" sz="2000" dirty="0"/>
              <a:t>Schulen im Aufbau, die erst 2017/18 oder später in </a:t>
            </a:r>
            <a:r>
              <a:rPr lang="de-DE" sz="2000" dirty="0" err="1"/>
              <a:t>KAoA</a:t>
            </a:r>
            <a:r>
              <a:rPr lang="de-DE" sz="2000" dirty="0"/>
              <a:t> mit der 8. Jahrgangsstufe einsteigen, haben dementsprechend zwei Jahre nach Einstieg Zeit, ein BO-Curriculum aufzustellen</a:t>
            </a:r>
            <a:r>
              <a:rPr lang="de-DE" sz="2000" dirty="0" smtClean="0"/>
              <a:t>.</a:t>
            </a:r>
            <a:endParaRPr lang="de-DE" sz="2000" dirty="0"/>
          </a:p>
        </p:txBody>
      </p:sp>
      <p:sp>
        <p:nvSpPr>
          <p:cNvPr id="6" name="Rechteck 5"/>
          <p:cNvSpPr/>
          <p:nvPr/>
        </p:nvSpPr>
        <p:spPr>
          <a:xfrm>
            <a:off x="328718" y="4005064"/>
            <a:ext cx="856376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/>
              <a:t>Weitere Regelungen für die gymnasiale Oberstufe</a:t>
            </a:r>
          </a:p>
          <a:p>
            <a:r>
              <a:rPr lang="de-DE" sz="2000" dirty="0"/>
              <a:t>Schulen mit gymnasialer Oberstufe bekommen im Augenblick keine</a:t>
            </a:r>
          </a:p>
          <a:p>
            <a:r>
              <a:rPr lang="de-DE" sz="2000" dirty="0"/>
              <a:t>Vorgaben für die Sek. II, da weitere Standardelemente auf Landesebene</a:t>
            </a:r>
          </a:p>
          <a:p>
            <a:r>
              <a:rPr lang="de-DE" sz="2000" dirty="0"/>
              <a:t>für die Sek. II ausgearbeitet werden. Schulen können gerne mit der</a:t>
            </a:r>
          </a:p>
          <a:p>
            <a:r>
              <a:rPr lang="de-DE" sz="2000" dirty="0"/>
              <a:t>Arbeit und Festschreibung der eigenen Bausteine beginnen</a:t>
            </a:r>
            <a:r>
              <a:rPr lang="de-DE" sz="2000" dirty="0" smtClean="0"/>
              <a:t>.</a:t>
            </a:r>
          </a:p>
        </p:txBody>
      </p:sp>
      <p:sp>
        <p:nvSpPr>
          <p:cNvPr id="7" name="Rechteck 6"/>
          <p:cNvSpPr/>
          <p:nvPr/>
        </p:nvSpPr>
        <p:spPr>
          <a:xfrm>
            <a:off x="323528" y="5825593"/>
            <a:ext cx="4178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i="1" dirty="0"/>
              <a:t>Sonderregelungen für auslaufende Schulen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0365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F355-9D70-489E-87DD-B1E74C511B99}" type="slidenum">
              <a:rPr lang="de-DE" smtClean="0"/>
              <a:pPr/>
              <a:t>13</a:t>
            </a:fld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323528" y="1851789"/>
            <a:ext cx="85689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400" b="1" cap="all" dirty="0" smtClean="0">
                <a:solidFill>
                  <a:schemeClr val="tx2"/>
                </a:solidFill>
              </a:rPr>
              <a:t>Teil II:</a:t>
            </a:r>
          </a:p>
          <a:p>
            <a:pPr algn="ctr"/>
            <a:endParaRPr lang="de-DE" sz="5400" b="1" cap="all" dirty="0">
              <a:solidFill>
                <a:schemeClr val="tx2"/>
              </a:solidFill>
            </a:endParaRPr>
          </a:p>
          <a:p>
            <a:pPr algn="ctr"/>
            <a:r>
              <a:rPr lang="de-DE" sz="5400" b="1" cap="all" dirty="0" smtClean="0">
                <a:solidFill>
                  <a:schemeClr val="tx2"/>
                </a:solidFill>
              </a:rPr>
              <a:t>Materialien</a:t>
            </a:r>
          </a:p>
        </p:txBody>
      </p:sp>
    </p:spTree>
    <p:extLst>
      <p:ext uri="{BB962C8B-B14F-4D97-AF65-F5344CB8AC3E}">
        <p14:creationId xmlns:p14="http://schemas.microsoft.com/office/powerpoint/2010/main" val="21475498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F355-9D70-489E-87DD-B1E74C511B99}" type="slidenum">
              <a:rPr lang="de-DE" smtClean="0"/>
              <a:pPr/>
              <a:t>14</a:t>
            </a:fld>
            <a:endParaRPr lang="de-DE" dirty="0"/>
          </a:p>
        </p:txBody>
      </p:sp>
      <p:sp>
        <p:nvSpPr>
          <p:cNvPr id="3" name="Foliennummernplatzhalter 1"/>
          <p:cNvSpPr txBox="1">
            <a:spLocks/>
          </p:cNvSpPr>
          <p:nvPr/>
        </p:nvSpPr>
        <p:spPr>
          <a:xfrm>
            <a:off x="6553200" y="6381328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ctr" defTabSz="914400" rtl="0" eaLnBrk="1" latinLnBrk="0" hangingPunct="1">
              <a:defRPr lang="de-DE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CDBF355-9D70-489E-87DD-B1E74C511B99}" type="slidenum">
              <a:rPr lang="de-DE" smtClean="0"/>
              <a:pPr/>
              <a:t>14</a:t>
            </a:fld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323528" y="1075261"/>
            <a:ext cx="8820472" cy="86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de-DE" sz="2400" b="1" dirty="0"/>
              <a:t>Matrix 1: </a:t>
            </a:r>
            <a:r>
              <a:rPr lang="de-DE" sz="2400" b="1" dirty="0" err="1"/>
              <a:t>KAoA</a:t>
            </a:r>
            <a:r>
              <a:rPr lang="de-DE" sz="2400" b="1" dirty="0"/>
              <a:t>-Jahresplan </a:t>
            </a:r>
            <a:r>
              <a:rPr lang="de-DE" sz="2400" b="1" dirty="0" err="1"/>
              <a:t>Jgst</a:t>
            </a:r>
            <a:r>
              <a:rPr lang="de-DE" sz="2400" b="1" dirty="0"/>
              <a:t>. 8/9/10</a:t>
            </a:r>
          </a:p>
          <a:p>
            <a:pPr>
              <a:lnSpc>
                <a:spcPct val="107000"/>
              </a:lnSpc>
            </a:pPr>
            <a:r>
              <a:rPr lang="de-DE" sz="2400" b="1" dirty="0"/>
              <a:t>BO-Bausteine und Unterricht im BO-Curriculum</a:t>
            </a: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147623"/>
              </p:ext>
            </p:extLst>
          </p:nvPr>
        </p:nvGraphicFramePr>
        <p:xfrm>
          <a:off x="323528" y="2155381"/>
          <a:ext cx="8435280" cy="28557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7"/>
                <a:gridCol w="928834"/>
                <a:gridCol w="1660220"/>
                <a:gridCol w="1660752"/>
                <a:gridCol w="1206029"/>
                <a:gridCol w="981329"/>
                <a:gridCol w="1206029"/>
              </a:tblGrid>
              <a:tr h="440093">
                <a:tc>
                  <a:txBody>
                    <a:bodyPr/>
                    <a:lstStyle/>
                    <a:p>
                      <a:pPr marR="641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err="1" smtClean="0">
                          <a:effectLst/>
                        </a:rPr>
                        <a:t>Termi-nierung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3" marR="56083" marT="0" marB="0" anchor="ctr"/>
                </a:tc>
                <a:tc>
                  <a:txBody>
                    <a:bodyPr/>
                    <a:lstStyle/>
                    <a:p>
                      <a:pPr indent="5715">
                        <a:lnSpc>
                          <a:spcPct val="99000"/>
                        </a:lnSpc>
                        <a:spcAft>
                          <a:spcPts val="5"/>
                        </a:spcAft>
                      </a:pPr>
                      <a:r>
                        <a:rPr lang="de-DE" sz="1400" dirty="0">
                          <a:effectLst/>
                        </a:rPr>
                        <a:t>Bezug zur </a:t>
                      </a:r>
                    </a:p>
                    <a:p>
                      <a:pPr indent="5715">
                        <a:lnSpc>
                          <a:spcPct val="99000"/>
                        </a:lnSpc>
                        <a:spcAft>
                          <a:spcPts val="5"/>
                        </a:spcAft>
                      </a:pPr>
                      <a:r>
                        <a:rPr lang="de-DE" sz="1400" dirty="0">
                          <a:effectLst/>
                        </a:rPr>
                        <a:t>Phasen-</a:t>
                      </a:r>
                    </a:p>
                    <a:p>
                      <a:pPr indent="5715">
                        <a:lnSpc>
                          <a:spcPct val="99000"/>
                        </a:lnSpc>
                        <a:spcAft>
                          <a:spcPts val="5"/>
                        </a:spcAft>
                      </a:pPr>
                      <a:r>
                        <a:rPr lang="de-DE" sz="1400" dirty="0" err="1">
                          <a:effectLst/>
                        </a:rPr>
                        <a:t>einteilung</a:t>
                      </a:r>
                      <a:r>
                        <a:rPr lang="de-DE" sz="1400" dirty="0">
                          <a:effectLst/>
                        </a:rPr>
                        <a:t> 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3" marR="56083" marT="0" marB="0" anchor="ctr"/>
                </a:tc>
                <a:tc>
                  <a:txBody>
                    <a:bodyPr/>
                    <a:lstStyle/>
                    <a:p>
                      <a:pPr marR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Name des BO-Bausteins bzw. des Unterrichts-vorhabens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3" marR="56083" marT="0" marB="0" anchor="ctr"/>
                </a:tc>
                <a:tc>
                  <a:txBody>
                    <a:bodyPr/>
                    <a:lstStyle/>
                    <a:p>
                      <a:pPr marR="641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Aktivitäten (Kurzbeschreibung)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3" marR="56083" marT="0" marB="0" anchor="ctr"/>
                </a:tc>
                <a:tc>
                  <a:txBody>
                    <a:bodyPr/>
                    <a:lstStyle/>
                    <a:p>
                      <a:pPr marR="355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Kompetenzen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3" marR="56083" marT="0" marB="0" anchor="ctr"/>
                </a:tc>
                <a:tc>
                  <a:txBody>
                    <a:bodyPr/>
                    <a:lstStyle/>
                    <a:p>
                      <a:pPr marR="355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Lernort</a:t>
                      </a:r>
                      <a:r>
                        <a:rPr lang="de-DE" sz="1400" dirty="0" smtClean="0">
                          <a:effectLst/>
                        </a:rPr>
                        <a:t>/</a:t>
                      </a:r>
                    </a:p>
                    <a:p>
                      <a:pPr marR="355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Fach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3" marR="56083" marT="0" marB="0" anchor="ctr"/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err="1" smtClean="0">
                          <a:effectLst/>
                        </a:rPr>
                        <a:t>Verantwort-liche</a:t>
                      </a:r>
                      <a:endParaRPr lang="de-DE" sz="1400" dirty="0">
                        <a:effectLst/>
                      </a:endParaRPr>
                    </a:p>
                    <a:p>
                      <a:pPr marR="622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Lehrkräfte und Akteure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3" marR="56083" marT="0" marB="0" anchor="ctr"/>
                </a:tc>
              </a:tr>
              <a:tr h="647546">
                <a:tc>
                  <a:txBody>
                    <a:bodyPr/>
                    <a:lstStyle/>
                    <a:p>
                      <a:pPr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de-DE" sz="7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3" marR="56083" marT="0" marB="0" anchor="ctr"/>
                </a:tc>
                <a:tc>
                  <a:txBody>
                    <a:bodyPr/>
                    <a:lstStyle/>
                    <a:p>
                      <a:pPr indent="5715">
                        <a:lnSpc>
                          <a:spcPct val="99000"/>
                        </a:lnSpc>
                        <a:spcAft>
                          <a:spcPts val="5"/>
                        </a:spcAft>
                      </a:pPr>
                      <a:r>
                        <a:rPr lang="de-DE" sz="7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3" marR="56083" marT="0" marB="0" anchor="ctr"/>
                </a:tc>
                <a:tc>
                  <a:txBody>
                    <a:bodyPr/>
                    <a:lstStyle/>
                    <a:p>
                      <a:pPr marR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3" marR="56083" marT="0" marB="0" anchor="ctr"/>
                </a:tc>
                <a:tc>
                  <a:txBody>
                    <a:bodyPr/>
                    <a:lstStyle/>
                    <a:p>
                      <a:pPr marR="641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3" marR="56083" marT="0" marB="0" anchor="ctr"/>
                </a:tc>
                <a:tc>
                  <a:txBody>
                    <a:bodyPr/>
                    <a:lstStyle/>
                    <a:p>
                      <a:pPr marR="355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3" marR="56083" marT="0" marB="0" anchor="ctr"/>
                </a:tc>
                <a:tc>
                  <a:txBody>
                    <a:bodyPr/>
                    <a:lstStyle/>
                    <a:p>
                      <a:pPr marR="355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3" marR="56083" marT="0" marB="0" anchor="ctr"/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3" marR="56083" marT="0" marB="0" anchor="ctr"/>
                </a:tc>
              </a:tr>
              <a:tr h="647546">
                <a:tc>
                  <a:txBody>
                    <a:bodyPr/>
                    <a:lstStyle/>
                    <a:p>
                      <a:pPr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3" marR="56083" marT="0" marB="0" anchor="ctr"/>
                </a:tc>
                <a:tc>
                  <a:txBody>
                    <a:bodyPr/>
                    <a:lstStyle/>
                    <a:p>
                      <a:pPr indent="5715">
                        <a:lnSpc>
                          <a:spcPct val="99000"/>
                        </a:lnSpc>
                        <a:spcAft>
                          <a:spcPts val="5"/>
                        </a:spcAft>
                      </a:pPr>
                      <a:r>
                        <a:rPr lang="de-DE" sz="7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3" marR="56083" marT="0" marB="0" anchor="ctr"/>
                </a:tc>
                <a:tc>
                  <a:txBody>
                    <a:bodyPr/>
                    <a:lstStyle/>
                    <a:p>
                      <a:pPr marR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3" marR="56083" marT="0" marB="0" anchor="ctr"/>
                </a:tc>
                <a:tc>
                  <a:txBody>
                    <a:bodyPr/>
                    <a:lstStyle/>
                    <a:p>
                      <a:pPr marR="641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3" marR="56083" marT="0" marB="0" anchor="ctr"/>
                </a:tc>
                <a:tc>
                  <a:txBody>
                    <a:bodyPr/>
                    <a:lstStyle/>
                    <a:p>
                      <a:pPr marR="355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3" marR="56083" marT="0" marB="0" anchor="ctr"/>
                </a:tc>
                <a:tc>
                  <a:txBody>
                    <a:bodyPr/>
                    <a:lstStyle/>
                    <a:p>
                      <a:pPr marR="355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3" marR="56083" marT="0" marB="0" anchor="ctr"/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3" marR="56083" marT="0" marB="0" anchor="ctr"/>
                </a:tc>
              </a:tr>
              <a:tr h="647546">
                <a:tc>
                  <a:txBody>
                    <a:bodyPr/>
                    <a:lstStyle/>
                    <a:p>
                      <a:pPr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3" marR="56083" marT="0" marB="0" anchor="ctr"/>
                </a:tc>
                <a:tc>
                  <a:txBody>
                    <a:bodyPr/>
                    <a:lstStyle/>
                    <a:p>
                      <a:pPr indent="5715">
                        <a:lnSpc>
                          <a:spcPct val="99000"/>
                        </a:lnSpc>
                        <a:spcAft>
                          <a:spcPts val="5"/>
                        </a:spcAft>
                      </a:pP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3" marR="56083" marT="0" marB="0" anchor="ctr"/>
                </a:tc>
                <a:tc>
                  <a:txBody>
                    <a:bodyPr/>
                    <a:lstStyle/>
                    <a:p>
                      <a:pPr marR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3" marR="56083" marT="0" marB="0" anchor="ctr"/>
                </a:tc>
                <a:tc>
                  <a:txBody>
                    <a:bodyPr/>
                    <a:lstStyle/>
                    <a:p>
                      <a:pPr marR="641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3" marR="56083" marT="0" marB="0" anchor="ctr"/>
                </a:tc>
                <a:tc>
                  <a:txBody>
                    <a:bodyPr/>
                    <a:lstStyle/>
                    <a:p>
                      <a:pPr marR="355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3" marR="56083" marT="0" marB="0" anchor="ctr"/>
                </a:tc>
                <a:tc>
                  <a:txBody>
                    <a:bodyPr/>
                    <a:lstStyle/>
                    <a:p>
                      <a:pPr marR="355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3" marR="56083" marT="0" marB="0" anchor="ctr"/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3" marR="56083" marT="0" marB="0" anchor="ctr"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539551" y="3040963"/>
            <a:ext cx="8208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628650" algn="l"/>
                <a:tab pos="1524000" algn="l"/>
                <a:tab pos="3232150" algn="l"/>
                <a:tab pos="4840288" algn="l"/>
                <a:tab pos="6013450" algn="l"/>
                <a:tab pos="6991350" algn="l"/>
              </a:tabLst>
            </a:pPr>
            <a:r>
              <a:rPr lang="de-DE" sz="1600" i="1" dirty="0" smtClean="0"/>
              <a:t>8.1	Potenz.	Meine Stärken	Profil erstellen	Selbst-	Politik	Politik-</a:t>
            </a:r>
          </a:p>
          <a:p>
            <a:pPr>
              <a:tabLst>
                <a:tab pos="628650" algn="l"/>
                <a:tab pos="1524000" algn="l"/>
                <a:tab pos="3232150" algn="l"/>
                <a:tab pos="4840288" algn="l"/>
                <a:tab pos="6013450" algn="l"/>
                <a:tab pos="6991350" algn="l"/>
              </a:tabLst>
            </a:pPr>
            <a:r>
              <a:rPr lang="de-DE" sz="1600" i="1" dirty="0"/>
              <a:t>	</a:t>
            </a:r>
            <a:r>
              <a:rPr lang="de-DE" sz="1600" i="1" dirty="0" smtClean="0"/>
              <a:t>Erkennen			</a:t>
            </a:r>
            <a:r>
              <a:rPr lang="de-DE" sz="1600" i="1" dirty="0" err="1" smtClean="0"/>
              <a:t>refelxion</a:t>
            </a:r>
            <a:r>
              <a:rPr lang="de-DE" sz="1600" i="1" dirty="0" smtClean="0"/>
              <a:t>		</a:t>
            </a:r>
            <a:r>
              <a:rPr lang="de-DE" sz="1600" i="1" dirty="0" err="1" smtClean="0"/>
              <a:t>lehrkräfte</a:t>
            </a:r>
            <a:endParaRPr lang="de-DE" sz="1600" i="1" dirty="0" smtClean="0"/>
          </a:p>
          <a:p>
            <a:pPr>
              <a:tabLst>
                <a:tab pos="628650" algn="l"/>
                <a:tab pos="1524000" algn="l"/>
                <a:tab pos="3232150" algn="l"/>
                <a:tab pos="4840288" algn="l"/>
                <a:tab pos="6013450" algn="l"/>
                <a:tab pos="6991350" algn="l"/>
              </a:tabLst>
            </a:pPr>
            <a:endParaRPr lang="de-DE" sz="1600" i="1" dirty="0"/>
          </a:p>
          <a:p>
            <a:pPr>
              <a:tabLst>
                <a:tab pos="628650" algn="l"/>
                <a:tab pos="1524000" algn="l"/>
                <a:tab pos="3232150" algn="l"/>
                <a:tab pos="4840288" algn="l"/>
                <a:tab pos="6013450" algn="l"/>
                <a:tab pos="6991350" algn="l"/>
              </a:tabLst>
            </a:pPr>
            <a:r>
              <a:rPr lang="de-DE" sz="1600" i="1" dirty="0" smtClean="0"/>
              <a:t>8.1	Potenz.	Vorbereitung PA	Inhalte und 		AL/W	AL/W-</a:t>
            </a:r>
          </a:p>
          <a:p>
            <a:pPr>
              <a:tabLst>
                <a:tab pos="628650" algn="l"/>
                <a:tab pos="1524000" algn="l"/>
                <a:tab pos="3232150" algn="l"/>
                <a:tab pos="4840288" algn="l"/>
                <a:tab pos="6013450" algn="l"/>
                <a:tab pos="6991350" algn="l"/>
              </a:tabLst>
            </a:pPr>
            <a:r>
              <a:rPr lang="de-DE" sz="1600" i="1" dirty="0"/>
              <a:t>	</a:t>
            </a:r>
            <a:r>
              <a:rPr lang="de-DE" sz="1600" i="1" dirty="0" smtClean="0"/>
              <a:t>Erkennen		Ablauf klären			Lehrkräfte</a:t>
            </a:r>
          </a:p>
          <a:p>
            <a:pPr>
              <a:tabLst>
                <a:tab pos="628650" algn="l"/>
                <a:tab pos="1524000" algn="l"/>
                <a:tab pos="3232150" algn="l"/>
                <a:tab pos="4840288" algn="l"/>
                <a:tab pos="6013450" algn="l"/>
                <a:tab pos="6991350" algn="l"/>
              </a:tabLst>
            </a:pPr>
            <a:endParaRPr lang="de-DE" sz="1000" i="1" dirty="0"/>
          </a:p>
          <a:p>
            <a:pPr>
              <a:tabLst>
                <a:tab pos="628650" algn="l"/>
                <a:tab pos="1524000" algn="l"/>
                <a:tab pos="3232150" algn="l"/>
                <a:tab pos="4840288" algn="l"/>
                <a:tab pos="6013450" algn="l"/>
                <a:tab pos="6991350" algn="l"/>
              </a:tabLst>
            </a:pPr>
            <a:r>
              <a:rPr lang="de-DE" sz="1600" i="1" dirty="0" smtClean="0"/>
              <a:t>8.1	Potenz.	Projekttag	Plakaterstellung 	</a:t>
            </a:r>
            <a:r>
              <a:rPr lang="de-DE" sz="1600" i="1" dirty="0" err="1" smtClean="0"/>
              <a:t>Strukturier</a:t>
            </a:r>
            <a:r>
              <a:rPr lang="de-DE" sz="1600" i="1" dirty="0" smtClean="0"/>
              <a:t>.,	AL/W	AL/W-</a:t>
            </a:r>
          </a:p>
          <a:p>
            <a:pPr>
              <a:tabLst>
                <a:tab pos="628650" algn="l"/>
                <a:tab pos="1524000" algn="l"/>
                <a:tab pos="3232150" algn="l"/>
                <a:tab pos="4840288" algn="l"/>
                <a:tab pos="6013450" algn="l"/>
                <a:tab pos="6991350" algn="l"/>
              </a:tabLst>
            </a:pPr>
            <a:r>
              <a:rPr lang="de-DE" sz="1600" i="1" dirty="0"/>
              <a:t>	</a:t>
            </a:r>
            <a:r>
              <a:rPr lang="de-DE" sz="1600" i="1" dirty="0" smtClean="0"/>
              <a:t>Erkennen	„Meine Stärken“	und –</a:t>
            </a:r>
            <a:r>
              <a:rPr lang="de-DE" sz="1600" i="1" dirty="0" err="1" smtClean="0"/>
              <a:t>vorstellung</a:t>
            </a:r>
            <a:r>
              <a:rPr lang="de-DE" sz="1600" i="1" dirty="0" smtClean="0"/>
              <a:t>	Präsentation		Lehrkräfte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7308303" y="5147900"/>
            <a:ext cx="1684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/>
              <a:t>Kursiv: Beispiele</a:t>
            </a:r>
            <a:endParaRPr lang="de-DE" i="1" dirty="0"/>
          </a:p>
        </p:txBody>
      </p:sp>
      <p:sp>
        <p:nvSpPr>
          <p:cNvPr id="9" name="Rechteck 8"/>
          <p:cNvSpPr/>
          <p:nvPr/>
        </p:nvSpPr>
        <p:spPr>
          <a:xfrm>
            <a:off x="323528" y="379576"/>
            <a:ext cx="8820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cap="all" dirty="0" smtClean="0">
                <a:solidFill>
                  <a:schemeClr val="tx2"/>
                </a:solidFill>
              </a:rPr>
              <a:t>Materialempfehlungen der Bezirksregierung</a:t>
            </a:r>
            <a:endParaRPr lang="de-DE" sz="2800" b="1" cap="al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6150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F355-9D70-489E-87DD-B1E74C511B99}" type="slidenum">
              <a:rPr lang="de-DE" smtClean="0"/>
              <a:pPr/>
              <a:t>15</a:t>
            </a:fld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849046"/>
            <a:ext cx="5256584" cy="5465179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467544" y="332656"/>
            <a:ext cx="7632848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2400" b="1" dirty="0"/>
              <a:t>Mögliche</a:t>
            </a:r>
            <a:r>
              <a:rPr lang="de-DE" sz="2400" b="1" dirty="0" smtClean="0"/>
              <a:t> Abfrage an die Fachkonferenzvorsitzenden</a:t>
            </a:r>
            <a:endParaRPr lang="de-DE" sz="2400" b="1" dirty="0"/>
          </a:p>
        </p:txBody>
      </p:sp>
      <p:sp>
        <p:nvSpPr>
          <p:cNvPr id="7" name="Textfeld 6"/>
          <p:cNvSpPr txBox="1"/>
          <p:nvPr/>
        </p:nvSpPr>
        <p:spPr>
          <a:xfrm rot="1190223">
            <a:off x="4907041" y="1007622"/>
            <a:ext cx="1407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i="1" dirty="0" smtClean="0"/>
              <a:t>BEISPIEL</a:t>
            </a:r>
            <a:endParaRPr lang="de-DE" sz="2800" i="1" dirty="0"/>
          </a:p>
        </p:txBody>
      </p:sp>
    </p:spTree>
    <p:extLst>
      <p:ext uri="{BB962C8B-B14F-4D97-AF65-F5344CB8AC3E}">
        <p14:creationId xmlns:p14="http://schemas.microsoft.com/office/powerpoint/2010/main" val="24702937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F355-9D70-489E-87DD-B1E74C511B99}" type="slidenum">
              <a:rPr lang="de-DE" smtClean="0"/>
              <a:pPr/>
              <a:t>16</a:t>
            </a:fld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492067"/>
              </p:ext>
            </p:extLst>
          </p:nvPr>
        </p:nvGraphicFramePr>
        <p:xfrm>
          <a:off x="633730" y="2420888"/>
          <a:ext cx="7826702" cy="32284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1966"/>
                <a:gridCol w="3312368"/>
                <a:gridCol w="3312368"/>
              </a:tblGrid>
              <a:tr h="2882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Fach: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Jahrgangs-stufe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Unterrichtsinhalte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Kompetenzen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hteck 5"/>
          <p:cNvSpPr/>
          <p:nvPr/>
        </p:nvSpPr>
        <p:spPr>
          <a:xfrm>
            <a:off x="539552" y="764704"/>
            <a:ext cx="7632848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2400" b="1" dirty="0"/>
              <a:t>Status-Analyse der berufsorientierenden Fachinhalte</a:t>
            </a:r>
          </a:p>
        </p:txBody>
      </p:sp>
      <p:sp>
        <p:nvSpPr>
          <p:cNvPr id="7" name="Rechteck 6"/>
          <p:cNvSpPr/>
          <p:nvPr/>
        </p:nvSpPr>
        <p:spPr>
          <a:xfrm>
            <a:off x="539552" y="1261209"/>
            <a:ext cx="83529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/>
              <a:t>In welchem Jahrgang werden welche konkreten Themen, die sich mit der Berufsorientierung befassen, im Fachunterricht behandelt? Welche Kompetenzen können erworben werden?</a:t>
            </a:r>
          </a:p>
        </p:txBody>
      </p:sp>
      <p:sp>
        <p:nvSpPr>
          <p:cNvPr id="8" name="Rechteck 7"/>
          <p:cNvSpPr/>
          <p:nvPr/>
        </p:nvSpPr>
        <p:spPr>
          <a:xfrm>
            <a:off x="539552" y="332656"/>
            <a:ext cx="7632848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2400" b="1" i="1" dirty="0" smtClean="0"/>
              <a:t>Alternative zur Abfrage:</a:t>
            </a:r>
            <a:endParaRPr lang="de-DE" sz="2400" b="1" i="1" dirty="0"/>
          </a:p>
        </p:txBody>
      </p:sp>
    </p:spTree>
    <p:extLst>
      <p:ext uri="{BB962C8B-B14F-4D97-AF65-F5344CB8AC3E}">
        <p14:creationId xmlns:p14="http://schemas.microsoft.com/office/powerpoint/2010/main" val="7049194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F355-9D70-489E-87DD-B1E74C511B99}" type="slidenum">
              <a:rPr lang="de-DE" smtClean="0"/>
              <a:pPr/>
              <a:t>17</a:t>
            </a:fld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323528" y="764704"/>
            <a:ext cx="828092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/>
              <a:t>Selbstkompetenz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Zuverlässigkeit 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Selbstständigkeit 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Selbstreflexion 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Motivation </a:t>
            </a:r>
            <a:r>
              <a:rPr lang="de-DE" dirty="0"/>
              <a:t>/ Leistungsbereitschaft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Konzentration 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Logik</a:t>
            </a:r>
            <a:r>
              <a:rPr lang="de-DE" dirty="0"/>
              <a:t>, Problemlösung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Räumliches </a:t>
            </a:r>
            <a:r>
              <a:rPr lang="de-DE" dirty="0"/>
              <a:t>Vorstellungsvermögen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Zeitmanagement 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Kondition </a:t>
            </a:r>
            <a:r>
              <a:rPr lang="de-DE" dirty="0"/>
              <a:t>/ Ausdauer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Beweglichkeit 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Handwerklich-motorische </a:t>
            </a:r>
            <a:r>
              <a:rPr lang="de-DE" dirty="0"/>
              <a:t>Fertigkeiten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Körperkraft 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Koordination </a:t>
            </a:r>
            <a:endParaRPr lang="de-DE" dirty="0"/>
          </a:p>
          <a:p>
            <a:endParaRPr lang="de-DE" dirty="0"/>
          </a:p>
          <a:p>
            <a:r>
              <a:rPr lang="de-DE" b="1" dirty="0"/>
              <a:t>Sozialkompetenz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Verantwortungsbereitschaft 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Kommunikation 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Kooperation 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Kritikfähigkeit </a:t>
            </a:r>
            <a:endParaRPr lang="de-DE" dirty="0"/>
          </a:p>
          <a:p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4536581" y="764704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b="1" dirty="0"/>
              <a:t>Methodenkompetenz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Lern- </a:t>
            </a:r>
            <a:r>
              <a:rPr lang="de-DE" dirty="0"/>
              <a:t>und Arbeitsmethoden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Informationsbeschaffung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Strukturierung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Präsentation </a:t>
            </a:r>
          </a:p>
          <a:p>
            <a:endParaRPr lang="de-DE" dirty="0"/>
          </a:p>
          <a:p>
            <a:r>
              <a:rPr lang="de-DE" b="1" dirty="0"/>
              <a:t>Fachkompetenz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Textrezeption 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Textproduktion 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Mathematik </a:t>
            </a:r>
            <a:r>
              <a:rPr lang="de-DE" dirty="0"/>
              <a:t>/ Naturwissenschaften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Fremdsprachen 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Informationstechnische </a:t>
            </a:r>
            <a:r>
              <a:rPr lang="de-DE" dirty="0"/>
              <a:t>Grundbildung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Allgemeinwissen </a:t>
            </a:r>
            <a:r>
              <a:rPr lang="de-DE" dirty="0"/>
              <a:t>	</a:t>
            </a:r>
          </a:p>
        </p:txBody>
      </p:sp>
      <p:sp>
        <p:nvSpPr>
          <p:cNvPr id="6" name="Rechteck 5"/>
          <p:cNvSpPr/>
          <p:nvPr/>
        </p:nvSpPr>
        <p:spPr>
          <a:xfrm>
            <a:off x="323528" y="241484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Kompetenzen im Rahmen der Berufsorientierung</a:t>
            </a:r>
          </a:p>
        </p:txBody>
      </p:sp>
    </p:spTree>
    <p:extLst>
      <p:ext uri="{BB962C8B-B14F-4D97-AF65-F5344CB8AC3E}">
        <p14:creationId xmlns:p14="http://schemas.microsoft.com/office/powerpoint/2010/main" val="177664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F355-9D70-489E-87DD-B1E74C511B99}" type="slidenum">
              <a:rPr lang="de-DE" smtClean="0"/>
              <a:pPr/>
              <a:t>18</a:t>
            </a:fld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467544" y="238435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Matrix 2: Beschreibung Der BO-Bausteine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246919"/>
              </p:ext>
            </p:extLst>
          </p:nvPr>
        </p:nvGraphicFramePr>
        <p:xfrm>
          <a:off x="467544" y="836712"/>
          <a:ext cx="8219256" cy="5544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9938"/>
                <a:gridCol w="5529318"/>
              </a:tblGrid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Name des BO- Bausteins oder/und des Unterrichtsbausteins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8" marR="41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8" marR="41228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Inhaltliche Kurzbeschreibung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8" marR="41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effectLst/>
                        </a:rPr>
                        <a:t> 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8" marR="41228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effectLst/>
                        </a:rPr>
                        <a:t>Ziele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8" marR="41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8" marR="41228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Jahrgangsstufe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8" marR="41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8" marR="41228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BO-Phase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8" marR="41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8" marR="41228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Fachbezüge und -verortung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8" marR="41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8" marR="41228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effectLst/>
                        </a:rPr>
                        <a:t>Verantwortlichkeiten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8" marR="41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8" marR="41228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Welche Schülergruppe?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8" marR="41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8" marR="41228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Zeitlicher Umfang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8" marR="41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8" marR="41228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Methodische Umsetzung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8" marR="41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8" marR="41228" marT="0" marB="0"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 rot="1276156">
            <a:off x="6851342" y="768406"/>
            <a:ext cx="2185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i="1" dirty="0" smtClean="0"/>
              <a:t>Kursiv: Beispiele</a:t>
            </a:r>
            <a:endParaRPr lang="de-DE" sz="2400" i="1" dirty="0"/>
          </a:p>
        </p:txBody>
      </p:sp>
      <p:sp>
        <p:nvSpPr>
          <p:cNvPr id="6" name="Textfeld 5"/>
          <p:cNvSpPr txBox="1"/>
          <p:nvPr/>
        </p:nvSpPr>
        <p:spPr>
          <a:xfrm>
            <a:off x="3141930" y="1075309"/>
            <a:ext cx="23346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i="1" dirty="0" smtClean="0"/>
              <a:t>Potenzialanalyse</a:t>
            </a:r>
            <a:endParaRPr lang="de-DE" sz="2400" i="1" dirty="0"/>
          </a:p>
        </p:txBody>
      </p:sp>
      <p:sp>
        <p:nvSpPr>
          <p:cNvPr id="7" name="Textfeld 6"/>
          <p:cNvSpPr txBox="1"/>
          <p:nvPr/>
        </p:nvSpPr>
        <p:spPr>
          <a:xfrm>
            <a:off x="3131840" y="1954282"/>
            <a:ext cx="5544616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 smtClean="0"/>
              <a:t>Eintägige Potenzialanalyse bei einem Bildungsträger</a:t>
            </a:r>
          </a:p>
          <a:p>
            <a:endParaRPr lang="de-DE" sz="2000" i="1" dirty="0" smtClean="0"/>
          </a:p>
          <a:p>
            <a:r>
              <a:rPr lang="de-DE" sz="1400" i="1" dirty="0" smtClean="0"/>
              <a:t>Schüler</a:t>
            </a:r>
            <a:r>
              <a:rPr lang="de-DE" sz="1400" i="1" dirty="0"/>
              <a:t>/-innen entdecken ihre fachlichen, methodischen, </a:t>
            </a:r>
            <a:r>
              <a:rPr lang="de-DE" sz="1400" i="1" dirty="0" smtClean="0"/>
              <a:t>sozialen/ personalen / geschlechtsuntypischen </a:t>
            </a:r>
            <a:r>
              <a:rPr lang="de-DE" sz="1400" i="1" dirty="0"/>
              <a:t>Potenziale im Hinblick auf die Lebens- und Arbeitswelt </a:t>
            </a:r>
            <a:endParaRPr lang="de-DE" sz="1400" i="1" dirty="0" smtClean="0"/>
          </a:p>
          <a:p>
            <a:endParaRPr lang="de-DE" sz="500" i="1" dirty="0" smtClean="0"/>
          </a:p>
          <a:p>
            <a:r>
              <a:rPr lang="de-DE" sz="1400" i="1" dirty="0" smtClean="0"/>
              <a:t>8.1</a:t>
            </a:r>
          </a:p>
          <a:p>
            <a:endParaRPr lang="de-DE" sz="800" i="1" dirty="0" smtClean="0"/>
          </a:p>
          <a:p>
            <a:r>
              <a:rPr lang="de-DE" sz="1400" i="1" dirty="0" smtClean="0"/>
              <a:t>Potenziale Erkennen</a:t>
            </a:r>
          </a:p>
          <a:p>
            <a:endParaRPr lang="de-DE" sz="1600" i="1" dirty="0"/>
          </a:p>
          <a:p>
            <a:r>
              <a:rPr lang="de-DE" sz="1400" i="1" dirty="0" smtClean="0"/>
              <a:t>Politik und AL-W Unterricht</a:t>
            </a:r>
          </a:p>
          <a:p>
            <a:endParaRPr lang="de-DE" sz="800" i="1" dirty="0" smtClean="0"/>
          </a:p>
          <a:p>
            <a:endParaRPr lang="de-DE" sz="1400" i="1" dirty="0"/>
          </a:p>
          <a:p>
            <a:r>
              <a:rPr lang="de-DE" sz="1400" i="1" dirty="0" err="1" smtClean="0"/>
              <a:t>StuBo</a:t>
            </a:r>
            <a:r>
              <a:rPr lang="de-DE" sz="1400" i="1" dirty="0" smtClean="0"/>
              <a:t>: Organisation, Vorbereitung: Pol/ AL-W Lehrkräfte, Begleitung:</a:t>
            </a:r>
          </a:p>
          <a:p>
            <a:r>
              <a:rPr lang="de-DE" sz="1400" i="1" dirty="0" smtClean="0"/>
              <a:t>Klassenleitungen, Nachbereitung: Klassenleitungen</a:t>
            </a:r>
          </a:p>
          <a:p>
            <a:endParaRPr lang="de-DE" sz="800" i="1" dirty="0"/>
          </a:p>
          <a:p>
            <a:r>
              <a:rPr lang="de-DE" sz="1400" i="1" dirty="0" smtClean="0"/>
              <a:t>Alle </a:t>
            </a:r>
            <a:r>
              <a:rPr lang="de-DE" sz="1400" i="1" dirty="0" err="1" smtClean="0"/>
              <a:t>SuS</a:t>
            </a:r>
            <a:r>
              <a:rPr lang="de-DE" sz="1400" i="1" dirty="0" smtClean="0"/>
              <a:t> des 8. Jahrgangs</a:t>
            </a:r>
          </a:p>
          <a:p>
            <a:endParaRPr lang="de-DE" sz="800" i="1" dirty="0" smtClean="0"/>
          </a:p>
          <a:p>
            <a:r>
              <a:rPr lang="de-DE" sz="1400" i="1" dirty="0" smtClean="0"/>
              <a:t>8 Stunden PA, 30 Minuten Rückmeldegespräch, 4 UE Vor-/ Nachbereitung</a:t>
            </a:r>
          </a:p>
          <a:p>
            <a:endParaRPr lang="de-DE" sz="1400" i="1" dirty="0"/>
          </a:p>
          <a:p>
            <a:r>
              <a:rPr lang="de-DE" sz="1400" i="1" dirty="0" smtClean="0"/>
              <a:t>Individuelle Beratung im Rahmen des Projekttages „Meine Stärken“</a:t>
            </a:r>
            <a:endParaRPr lang="de-DE" sz="1400" i="1" dirty="0"/>
          </a:p>
        </p:txBody>
      </p:sp>
    </p:spTree>
    <p:extLst>
      <p:ext uri="{BB962C8B-B14F-4D97-AF65-F5344CB8AC3E}">
        <p14:creationId xmlns:p14="http://schemas.microsoft.com/office/powerpoint/2010/main" val="21731909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F355-9D70-489E-87DD-B1E74C511B99}" type="slidenum">
              <a:rPr lang="de-DE" smtClean="0"/>
              <a:pPr/>
              <a:t>19</a:t>
            </a:fld>
            <a:endParaRPr lang="de-DE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680801"/>
              </p:ext>
            </p:extLst>
          </p:nvPr>
        </p:nvGraphicFramePr>
        <p:xfrm>
          <a:off x="323528" y="184744"/>
          <a:ext cx="8363272" cy="6196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7071"/>
                <a:gridCol w="5626201"/>
              </a:tblGrid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Ort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8" marR="41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8" marR="4122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Kompetenzen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8" marR="41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8" marR="41228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Vorbereitung (berücksichtigen bei BO-Bausteinen)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8" marR="41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8" marR="41228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Nachbereitung (berücksichtigen bei BO-Bausteinen)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8" marR="41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8" marR="41228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Inklusionsbezug/ Integrationsbezug</a:t>
                      </a:r>
                      <a:r>
                        <a:rPr lang="de-DE" sz="2000" dirty="0" smtClean="0">
                          <a:effectLst/>
                        </a:rPr>
                        <a:t>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effectLst/>
                        </a:rPr>
                        <a:t>Genderbezug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8" marR="41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8" marR="41228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Dokumentation der Ergebnisse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8" marR="41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8" marR="41228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Verzahnung mit der Beratung und Förderplanung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8" marR="41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8" marR="41228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Einbindung von Kooperationspartnern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8" marR="41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8" marR="41228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Materialien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8" marR="41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8" marR="41228" marT="0" marB="0"/>
                </a:tc>
              </a:tr>
            </a:tbl>
          </a:graphicData>
        </a:graphic>
      </p:graphicFrame>
      <p:sp>
        <p:nvSpPr>
          <p:cNvPr id="4" name="Textfeld 3"/>
          <p:cNvSpPr txBox="1"/>
          <p:nvPr/>
        </p:nvSpPr>
        <p:spPr>
          <a:xfrm rot="1782621">
            <a:off x="7478458" y="391126"/>
            <a:ext cx="1684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/>
              <a:t>Kursiv: Beispiele</a:t>
            </a:r>
            <a:endParaRPr lang="de-DE" i="1" dirty="0"/>
          </a:p>
        </p:txBody>
      </p:sp>
      <p:sp>
        <p:nvSpPr>
          <p:cNvPr id="5" name="Textfeld 4"/>
          <p:cNvSpPr txBox="1"/>
          <p:nvPr/>
        </p:nvSpPr>
        <p:spPr>
          <a:xfrm>
            <a:off x="3131840" y="188640"/>
            <a:ext cx="554461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 smtClean="0"/>
              <a:t>Schule und Bildungsträger</a:t>
            </a:r>
          </a:p>
          <a:p>
            <a:endParaRPr lang="de-DE" sz="800" i="1" dirty="0"/>
          </a:p>
          <a:p>
            <a:r>
              <a:rPr lang="de-DE" sz="1400" i="1" dirty="0"/>
              <a:t>Sach- und </a:t>
            </a:r>
            <a:r>
              <a:rPr lang="de-DE" sz="1400" i="1" dirty="0" smtClean="0"/>
              <a:t>Urteilskompetenz</a:t>
            </a:r>
          </a:p>
          <a:p>
            <a:endParaRPr lang="de-DE" sz="800" i="1" dirty="0"/>
          </a:p>
          <a:p>
            <a:r>
              <a:rPr lang="de-DE" sz="1400" i="1" dirty="0"/>
              <a:t>Vorbereitung im Politik und AL-W </a:t>
            </a:r>
            <a:r>
              <a:rPr lang="de-DE" sz="1400" i="1" dirty="0" smtClean="0"/>
              <a:t>Unterricht:</a:t>
            </a:r>
            <a:endParaRPr lang="de-DE" sz="1400" i="1" dirty="0"/>
          </a:p>
          <a:p>
            <a:r>
              <a:rPr lang="de-DE" sz="1400" i="1" dirty="0" smtClean="0"/>
              <a:t>Politik: Erstellung eines Stärken Profils (Einarbeitung ins Thema, 1 UE)</a:t>
            </a:r>
          </a:p>
          <a:p>
            <a:r>
              <a:rPr lang="de-DE" sz="1400" i="1" dirty="0" smtClean="0"/>
              <a:t>AL-W: „Was erwartet mich bei der PA?“ (Transparenz über Ablauf, </a:t>
            </a:r>
            <a:endParaRPr lang="de-DE" sz="1400" i="1" dirty="0"/>
          </a:p>
          <a:p>
            <a:r>
              <a:rPr lang="de-DE" sz="1400" i="1" dirty="0" smtClean="0"/>
              <a:t>Organisation, Wege etc., 1 UE)</a:t>
            </a:r>
          </a:p>
          <a:p>
            <a:endParaRPr lang="de-DE" sz="1400" i="1" dirty="0"/>
          </a:p>
          <a:p>
            <a:r>
              <a:rPr lang="de-DE" sz="1400" i="1" dirty="0" smtClean="0"/>
              <a:t>Nachbereitung </a:t>
            </a:r>
            <a:r>
              <a:rPr lang="de-DE" sz="1400" i="1" dirty="0"/>
              <a:t>im Auswertungsgespräch </a:t>
            </a:r>
            <a:r>
              <a:rPr lang="de-DE" sz="1400" i="1" dirty="0" smtClean="0"/>
              <a:t>mit Einladung der </a:t>
            </a:r>
            <a:r>
              <a:rPr lang="de-DE" sz="1400" i="1" dirty="0" err="1" smtClean="0"/>
              <a:t>Erz.Ber</a:t>
            </a:r>
            <a:r>
              <a:rPr lang="de-DE" sz="1400" i="1" dirty="0" smtClean="0"/>
              <a:t>.</a:t>
            </a:r>
          </a:p>
          <a:p>
            <a:r>
              <a:rPr lang="de-DE" sz="1400" i="1" dirty="0" smtClean="0"/>
              <a:t>Projekttag</a:t>
            </a:r>
            <a:r>
              <a:rPr lang="de-DE" sz="1400" i="1" dirty="0"/>
              <a:t> </a:t>
            </a:r>
            <a:r>
              <a:rPr lang="de-DE" sz="1400" i="1" dirty="0" smtClean="0"/>
              <a:t>„Meine Stärken“ mit Vorbereitung und Vorstellung von </a:t>
            </a:r>
            <a:endParaRPr lang="de-DE" sz="1400" i="1" dirty="0"/>
          </a:p>
          <a:p>
            <a:r>
              <a:rPr lang="de-DE" sz="1400" i="1" dirty="0" smtClean="0"/>
              <a:t>„Stärken Plakaten“, in diesem Rahmen </a:t>
            </a:r>
            <a:r>
              <a:rPr lang="de-DE" sz="1400" i="1" dirty="0" err="1" smtClean="0"/>
              <a:t>indiv</a:t>
            </a:r>
            <a:r>
              <a:rPr lang="de-DE" sz="1400" i="1" dirty="0" smtClean="0"/>
              <a:t>. Rückmeldung (2 UE)</a:t>
            </a:r>
            <a:endParaRPr lang="de-DE" sz="1400" i="1" dirty="0"/>
          </a:p>
          <a:p>
            <a:endParaRPr lang="de-DE" sz="1400" i="1" dirty="0" smtClean="0"/>
          </a:p>
          <a:p>
            <a:endParaRPr lang="de-DE" sz="800" i="1" dirty="0" smtClean="0"/>
          </a:p>
          <a:p>
            <a:r>
              <a:rPr lang="de-DE" sz="1400" i="1" dirty="0" smtClean="0"/>
              <a:t>Ggf. Gesonderte PA für </a:t>
            </a:r>
            <a:r>
              <a:rPr lang="de-DE" sz="1400" i="1" dirty="0" err="1" smtClean="0"/>
              <a:t>SuS</a:t>
            </a:r>
            <a:r>
              <a:rPr lang="de-DE" sz="1400" i="1" dirty="0" smtClean="0"/>
              <a:t> mit </a:t>
            </a:r>
            <a:r>
              <a:rPr lang="de-DE" sz="1400" i="1" dirty="0" err="1" smtClean="0"/>
              <a:t>sonderpäd</a:t>
            </a:r>
            <a:r>
              <a:rPr lang="de-DE" sz="1400" i="1" dirty="0" smtClean="0"/>
              <a:t>. Unterstützungsbedarf</a:t>
            </a:r>
          </a:p>
          <a:p>
            <a:r>
              <a:rPr lang="de-DE" sz="1400" i="1" dirty="0" smtClean="0"/>
              <a:t>über STAR gemäß des individuellen Förderplans (Absprache in Klasse 7 mit dem Integrationsfachdienst)</a:t>
            </a:r>
          </a:p>
          <a:p>
            <a:endParaRPr lang="de-DE" sz="1400" i="1" dirty="0"/>
          </a:p>
          <a:p>
            <a:r>
              <a:rPr lang="de-DE" sz="1400" i="1" dirty="0" smtClean="0"/>
              <a:t>Aushang Stärkenplakate in der Klasse am Projekttag für mind. 2 Wochen</a:t>
            </a:r>
          </a:p>
          <a:p>
            <a:r>
              <a:rPr lang="de-DE" sz="1400" i="1" dirty="0" smtClean="0"/>
              <a:t>Dokumentation der PA Unterlagen im Portfolio (sofern DV vorliegt) </a:t>
            </a:r>
          </a:p>
          <a:p>
            <a:endParaRPr lang="de-DE" sz="1400" i="1" dirty="0"/>
          </a:p>
          <a:p>
            <a:r>
              <a:rPr lang="de-DE" sz="1400" i="1" dirty="0" smtClean="0"/>
              <a:t>Reflexionsgespräch mit Klassenleitung und ggf. </a:t>
            </a:r>
            <a:r>
              <a:rPr lang="de-DE" sz="1400" i="1" dirty="0" err="1" smtClean="0"/>
              <a:t>Sonderpädagog</a:t>
            </a:r>
            <a:r>
              <a:rPr lang="de-DE" sz="1400" i="1" dirty="0" smtClean="0"/>
              <a:t>/-innen</a:t>
            </a:r>
          </a:p>
          <a:p>
            <a:endParaRPr lang="de-DE" sz="1400" i="1" dirty="0"/>
          </a:p>
          <a:p>
            <a:endParaRPr lang="de-DE" sz="1400" i="1" dirty="0" smtClean="0"/>
          </a:p>
          <a:p>
            <a:endParaRPr lang="de-DE" sz="1400" i="1" dirty="0"/>
          </a:p>
          <a:p>
            <a:endParaRPr lang="de-DE" sz="800" i="1" dirty="0" smtClean="0"/>
          </a:p>
          <a:p>
            <a:r>
              <a:rPr lang="de-DE" sz="1400" i="1" dirty="0" smtClean="0"/>
              <a:t>Durch Ausschreibung ermittelter Bildungsträger</a:t>
            </a:r>
          </a:p>
          <a:p>
            <a:r>
              <a:rPr lang="de-DE" sz="1400" i="1" dirty="0" smtClean="0"/>
              <a:t>ggf. Integrationsfachdienst (vgl. schulische Kontakte)</a:t>
            </a:r>
          </a:p>
          <a:p>
            <a:endParaRPr lang="de-DE" sz="1100" i="1" dirty="0"/>
          </a:p>
          <a:p>
            <a:r>
              <a:rPr lang="de-DE" sz="1400" i="1" dirty="0" smtClean="0"/>
              <a:t>Schuleigene Vorlagen Stärkenplakat, Infoschreiben PA-</a:t>
            </a:r>
            <a:r>
              <a:rPr lang="de-DE" sz="1400" i="1" dirty="0" err="1" smtClean="0"/>
              <a:t>Orga</a:t>
            </a:r>
            <a:r>
              <a:rPr lang="de-DE" sz="1400" i="1" dirty="0" smtClean="0"/>
              <a:t>, BWP S. xxx</a:t>
            </a:r>
          </a:p>
        </p:txBody>
      </p:sp>
    </p:spTree>
    <p:extLst>
      <p:ext uri="{BB962C8B-B14F-4D97-AF65-F5344CB8AC3E}">
        <p14:creationId xmlns:p14="http://schemas.microsoft.com/office/powerpoint/2010/main" val="21775962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3CDBF355-9D70-489E-87DD-B1E74C511B99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395536" y="385982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cap="all" dirty="0" smtClean="0">
                <a:solidFill>
                  <a:schemeClr val="tx2"/>
                </a:solidFill>
              </a:rPr>
              <a:t>Bo-curriculum</a:t>
            </a:r>
            <a:endParaRPr lang="de-DE" sz="2800" b="1" cap="all" dirty="0">
              <a:solidFill>
                <a:schemeClr val="tx2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95536" y="1034147"/>
            <a:ext cx="856895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sz="2000" b="1" dirty="0" smtClean="0"/>
              <a:t>Teil I: Vorgaben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de-DE" sz="2000" dirty="0" smtClean="0"/>
              <a:t>BO-Erlass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de-DE" sz="2000" dirty="0" smtClean="0"/>
              <a:t>Konkretisierende Hinweise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de-DE" sz="2000" dirty="0" smtClean="0"/>
              <a:t>Inhaltsverzeichnis 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de-DE" sz="2000" dirty="0"/>
              <a:t>Zeitplan </a:t>
            </a:r>
            <a:endParaRPr lang="de-DE" sz="2000" dirty="0" smtClean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endParaRPr lang="de-DE" sz="2000" dirty="0"/>
          </a:p>
          <a:p>
            <a:pPr>
              <a:spcAft>
                <a:spcPts val="1200"/>
              </a:spcAft>
            </a:pPr>
            <a:r>
              <a:rPr lang="de-DE" sz="2000" b="1" dirty="0" smtClean="0"/>
              <a:t>Teil II: Materialien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 startAt="5"/>
            </a:pPr>
            <a:r>
              <a:rPr lang="de-DE" sz="2000" dirty="0" smtClean="0"/>
              <a:t>Matrizen (der Bezirksregierung) 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 startAt="5"/>
            </a:pPr>
            <a:r>
              <a:rPr lang="de-DE" sz="2000" dirty="0" smtClean="0"/>
              <a:t>Kompetenzen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 startAt="5"/>
            </a:pPr>
            <a:r>
              <a:rPr lang="de-DE" sz="2000" dirty="0" smtClean="0"/>
              <a:t>Materialanregungen</a:t>
            </a:r>
          </a:p>
        </p:txBody>
      </p:sp>
    </p:spTree>
    <p:extLst>
      <p:ext uri="{BB962C8B-B14F-4D97-AF65-F5344CB8AC3E}">
        <p14:creationId xmlns:p14="http://schemas.microsoft.com/office/powerpoint/2010/main" val="2940335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F355-9D70-489E-87DD-B1E74C511B99}" type="slidenum">
              <a:rPr lang="de-DE" smtClean="0"/>
              <a:pPr/>
              <a:t>20</a:t>
            </a:fld>
            <a:endParaRPr lang="de-DE" dirty="0"/>
          </a:p>
        </p:txBody>
      </p:sp>
      <p:sp>
        <p:nvSpPr>
          <p:cNvPr id="3" name="Titel 1"/>
          <p:cNvSpPr txBox="1">
            <a:spLocks/>
          </p:cNvSpPr>
          <p:nvPr/>
        </p:nvSpPr>
        <p:spPr bwMode="auto">
          <a:xfrm>
            <a:off x="211138" y="404664"/>
            <a:ext cx="8640762" cy="4286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E477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E4770"/>
                </a:solidFill>
                <a:latin typeface="Arial Black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E4770"/>
                </a:solidFill>
                <a:latin typeface="Arial Black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E4770"/>
                </a:solidFill>
                <a:latin typeface="Arial Black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E4770"/>
                </a:solidFill>
                <a:latin typeface="Arial Black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E4770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E4770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E4770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E477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DE" sz="2800" kern="0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Berufsorientierung ist mehr als eine Abfolge von Angeboten</a:t>
            </a:r>
            <a:endParaRPr lang="de-DE" sz="2800" kern="0" dirty="0"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250825" y="1021882"/>
            <a:ext cx="8353425" cy="2191094"/>
            <a:chOff x="250825" y="1510531"/>
            <a:chExt cx="8353425" cy="2191094"/>
          </a:xfrm>
        </p:grpSpPr>
        <p:sp>
          <p:nvSpPr>
            <p:cNvPr id="5" name="Textfeld 4"/>
            <p:cNvSpPr txBox="1"/>
            <p:nvPr/>
          </p:nvSpPr>
          <p:spPr>
            <a:xfrm>
              <a:off x="250825" y="1510531"/>
              <a:ext cx="8353425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sz="20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rPr>
                <a:t>Damit die einzelnen Elemente der Berufsorientierung nicht als nur eine Aneinanderreihung von </a:t>
              </a:r>
              <a:r>
                <a:rPr lang="de-DE" sz="2000" dirty="0" smtClean="0">
                  <a:latin typeface="+mj-lt"/>
                  <a:ea typeface="Tahoma" panose="020B0604030504040204" pitchFamily="34" charset="0"/>
                  <a:cs typeface="Tahoma" panose="020B0604030504040204" pitchFamily="34" charset="0"/>
                </a:rPr>
                <a:t>„Highlights“ sind….</a:t>
              </a:r>
              <a:endParaRPr lang="de-DE" sz="20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" name="Rechteck 5"/>
            <p:cNvSpPr/>
            <p:nvPr/>
          </p:nvSpPr>
          <p:spPr>
            <a:xfrm>
              <a:off x="432501" y="2311720"/>
              <a:ext cx="946315" cy="1389905"/>
            </a:xfrm>
            <a:prstGeom prst="rect">
              <a:avLst/>
            </a:prstGeom>
            <a:solidFill>
              <a:srgbClr val="92D050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h="381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de-DE" sz="1600" b="1" dirty="0">
                  <a:solidFill>
                    <a:srgbClr val="000000"/>
                  </a:solidFill>
                  <a:latin typeface="+mj-lt"/>
                  <a:cs typeface="Microsoft New Tai Lue" panose="020B0502040204020203" pitchFamily="34" charset="0"/>
                </a:rPr>
                <a:t>Potenzial-analyse</a:t>
              </a:r>
            </a:p>
            <a:p>
              <a:pPr algn="ctr">
                <a:defRPr/>
              </a:pPr>
              <a:endParaRPr lang="de-DE" sz="900" dirty="0">
                <a:solidFill>
                  <a:srgbClr val="000000"/>
                </a:solidFill>
                <a:latin typeface="+mj-lt"/>
                <a:cs typeface="Microsoft New Tai Lue" panose="020B0502040204020203" pitchFamily="34" charset="0"/>
              </a:endParaRPr>
            </a:p>
          </p:txBody>
        </p:sp>
        <p:sp>
          <p:nvSpPr>
            <p:cNvPr id="7" name="Rechteck 6"/>
            <p:cNvSpPr/>
            <p:nvPr/>
          </p:nvSpPr>
          <p:spPr>
            <a:xfrm>
              <a:off x="2704488" y="2311721"/>
              <a:ext cx="946315" cy="1389904"/>
            </a:xfrm>
            <a:prstGeom prst="rect">
              <a:avLst/>
            </a:prstGeom>
            <a:solidFill>
              <a:srgbClr val="92D050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h="381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de-DE" sz="1600" b="1" dirty="0">
                  <a:solidFill>
                    <a:srgbClr val="000000"/>
                  </a:solidFill>
                  <a:latin typeface="+mj-lt"/>
                  <a:cs typeface="Microsoft New Tai Lue" panose="020B0502040204020203" pitchFamily="34" charset="0"/>
                </a:rPr>
                <a:t>Berufsfeld-erkundung</a:t>
              </a:r>
            </a:p>
          </p:txBody>
        </p:sp>
        <p:sp>
          <p:nvSpPr>
            <p:cNvPr id="8" name="Rechteck 7"/>
            <p:cNvSpPr/>
            <p:nvPr/>
          </p:nvSpPr>
          <p:spPr>
            <a:xfrm>
              <a:off x="4864728" y="2311720"/>
              <a:ext cx="946315" cy="1389905"/>
            </a:xfrm>
            <a:prstGeom prst="rect">
              <a:avLst/>
            </a:prstGeom>
            <a:solidFill>
              <a:srgbClr val="92D050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h="381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de-DE" sz="1600" b="1" dirty="0">
                  <a:solidFill>
                    <a:srgbClr val="000000"/>
                  </a:solidFill>
                  <a:latin typeface="+mj-lt"/>
                  <a:cs typeface="Microsoft New Tai Lue" panose="020B0502040204020203" pitchFamily="34" charset="0"/>
                </a:rPr>
                <a:t>Praktikum</a:t>
              </a:r>
              <a:endParaRPr lang="de-DE" sz="900" b="1" dirty="0">
                <a:solidFill>
                  <a:srgbClr val="000000"/>
                </a:solidFill>
                <a:latin typeface="+mj-lt"/>
                <a:cs typeface="Microsoft New Tai Lue" panose="020B0502040204020203" pitchFamily="34" charset="0"/>
              </a:endParaRPr>
            </a:p>
          </p:txBody>
        </p:sp>
        <p:sp>
          <p:nvSpPr>
            <p:cNvPr id="9" name="Rechteck 8"/>
            <p:cNvSpPr/>
            <p:nvPr/>
          </p:nvSpPr>
          <p:spPr>
            <a:xfrm>
              <a:off x="7208883" y="2311720"/>
              <a:ext cx="946315" cy="1389905"/>
            </a:xfrm>
            <a:prstGeom prst="rect">
              <a:avLst/>
            </a:prstGeom>
            <a:solidFill>
              <a:srgbClr val="92D050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h="381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de-DE" sz="1600" b="1" dirty="0">
                  <a:solidFill>
                    <a:srgbClr val="000000"/>
                  </a:solidFill>
                  <a:latin typeface="+mj-lt"/>
                  <a:cs typeface="Microsoft New Tai Lue" panose="020B0502040204020203" pitchFamily="34" charset="0"/>
                </a:rPr>
                <a:t>usw.</a:t>
              </a:r>
              <a:endParaRPr lang="de-DE" sz="900" b="1" dirty="0">
                <a:solidFill>
                  <a:srgbClr val="000000"/>
                </a:solidFill>
                <a:latin typeface="+mj-lt"/>
                <a:cs typeface="Microsoft New Tai Lue" panose="020B0502040204020203" pitchFamily="34" charset="0"/>
              </a:endParaRPr>
            </a:p>
          </p:txBody>
        </p:sp>
      </p:grpSp>
      <p:grpSp>
        <p:nvGrpSpPr>
          <p:cNvPr id="10" name="Gruppieren 9"/>
          <p:cNvGrpSpPr/>
          <p:nvPr/>
        </p:nvGrpSpPr>
        <p:grpSpPr>
          <a:xfrm>
            <a:off x="251520" y="3363183"/>
            <a:ext cx="8892480" cy="2432834"/>
            <a:chOff x="251520" y="3964994"/>
            <a:chExt cx="8892480" cy="2432834"/>
          </a:xfrm>
        </p:grpSpPr>
        <p:cxnSp>
          <p:nvCxnSpPr>
            <p:cNvPr id="11" name="Gerader Verbinder 8"/>
            <p:cNvCxnSpPr/>
            <p:nvPr/>
          </p:nvCxnSpPr>
          <p:spPr>
            <a:xfrm>
              <a:off x="251520" y="4844526"/>
              <a:ext cx="8892480" cy="31229"/>
            </a:xfrm>
            <a:prstGeom prst="line">
              <a:avLst/>
            </a:prstGeom>
            <a:ln w="190500" cap="rnd">
              <a:solidFill>
                <a:srgbClr val="FF0000"/>
              </a:solidFill>
              <a:tailEnd type="arrow"/>
            </a:ln>
            <a:effectLst>
              <a:softEdge rad="0"/>
            </a:effectLst>
            <a:scene3d>
              <a:camera prst="orthographicFront">
                <a:rot lat="0" lon="21299999" rev="0"/>
              </a:camera>
              <a:lightRig rig="threePt" dir="t">
                <a:rot lat="0" lon="0" rev="3000000"/>
              </a:lightRig>
            </a:scene3d>
            <a:sp3d contourW="6350">
              <a:bevelT w="1143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hteck 11"/>
            <p:cNvSpPr/>
            <p:nvPr/>
          </p:nvSpPr>
          <p:spPr>
            <a:xfrm>
              <a:off x="388924" y="4489829"/>
              <a:ext cx="972000" cy="1907894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h="381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de-DE" sz="1600" b="1" dirty="0">
                  <a:solidFill>
                    <a:srgbClr val="000000"/>
                  </a:solidFill>
                  <a:latin typeface="+mj-lt"/>
                  <a:cs typeface="Microsoft New Tai Lue" panose="020B0502040204020203" pitchFamily="34" charset="0"/>
                </a:rPr>
                <a:t>Potenzial-analyse</a:t>
              </a:r>
            </a:p>
            <a:p>
              <a:pPr algn="ctr">
                <a:defRPr/>
              </a:pPr>
              <a:endParaRPr lang="de-DE" sz="900" dirty="0">
                <a:solidFill>
                  <a:srgbClr val="000000"/>
                </a:solidFill>
                <a:latin typeface="+mj-lt"/>
                <a:cs typeface="Microsoft New Tai Lue" panose="020B0502040204020203" pitchFamily="34" charset="0"/>
              </a:endParaRPr>
            </a:p>
          </p:txBody>
        </p:sp>
        <p:sp>
          <p:nvSpPr>
            <p:cNvPr id="13" name="Rechteck 12"/>
            <p:cNvSpPr/>
            <p:nvPr/>
          </p:nvSpPr>
          <p:spPr>
            <a:xfrm>
              <a:off x="2668862" y="4489828"/>
              <a:ext cx="972000" cy="1907894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h="381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de-DE" sz="1600" b="1" dirty="0">
                  <a:solidFill>
                    <a:srgbClr val="000000"/>
                  </a:solidFill>
                  <a:latin typeface="+mj-lt"/>
                  <a:cs typeface="Microsoft New Tai Lue" panose="020B0502040204020203" pitchFamily="34" charset="0"/>
                </a:rPr>
                <a:t>Berufsfeld-erkundung</a:t>
              </a:r>
            </a:p>
          </p:txBody>
        </p:sp>
        <p:sp>
          <p:nvSpPr>
            <p:cNvPr id="14" name="Rechteck 13"/>
            <p:cNvSpPr/>
            <p:nvPr/>
          </p:nvSpPr>
          <p:spPr>
            <a:xfrm>
              <a:off x="4883531" y="4489827"/>
              <a:ext cx="972000" cy="1908000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h="381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de-DE" sz="1600" b="1" dirty="0">
                  <a:solidFill>
                    <a:srgbClr val="000000"/>
                  </a:solidFill>
                  <a:latin typeface="+mj-lt"/>
                  <a:cs typeface="Microsoft New Tai Lue" panose="020B0502040204020203" pitchFamily="34" charset="0"/>
                </a:rPr>
                <a:t>Praktikum</a:t>
              </a:r>
              <a:endParaRPr lang="de-DE" sz="900" b="1" dirty="0">
                <a:solidFill>
                  <a:srgbClr val="000000"/>
                </a:solidFill>
                <a:latin typeface="+mj-lt"/>
                <a:cs typeface="Microsoft New Tai Lue" panose="020B0502040204020203" pitchFamily="34" charset="0"/>
              </a:endParaRPr>
            </a:p>
          </p:txBody>
        </p:sp>
        <p:sp>
          <p:nvSpPr>
            <p:cNvPr id="15" name="Rechteck 14"/>
            <p:cNvSpPr/>
            <p:nvPr/>
          </p:nvSpPr>
          <p:spPr>
            <a:xfrm>
              <a:off x="7173257" y="4489828"/>
              <a:ext cx="972000" cy="1908000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h="381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de-DE" b="1" dirty="0">
                  <a:solidFill>
                    <a:srgbClr val="000000"/>
                  </a:solidFill>
                  <a:latin typeface="+mj-lt"/>
                  <a:cs typeface="Microsoft New Tai Lue" panose="020B0502040204020203" pitchFamily="34" charset="0"/>
                </a:rPr>
                <a:t>usw. </a:t>
              </a:r>
            </a:p>
          </p:txBody>
        </p:sp>
        <p:sp>
          <p:nvSpPr>
            <p:cNvPr id="16" name="Rechteck 15"/>
            <p:cNvSpPr/>
            <p:nvPr/>
          </p:nvSpPr>
          <p:spPr>
            <a:xfrm>
              <a:off x="3748982" y="4489827"/>
              <a:ext cx="972000" cy="1908000"/>
            </a:xfrm>
            <a:prstGeom prst="rect">
              <a:avLst/>
            </a:prstGeom>
            <a:solidFill>
              <a:srgbClr val="FFC000">
                <a:alpha val="50000"/>
              </a:srgbClr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h="381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e-DE" sz="1600" dirty="0">
                <a:solidFill>
                  <a:srgbClr val="000000"/>
                </a:solidFill>
                <a:latin typeface="+mj-lt"/>
                <a:cs typeface="Microsoft New Tai Lue" panose="020B0502040204020203" pitchFamily="34" charset="0"/>
              </a:endParaRPr>
            </a:p>
            <a:p>
              <a:pPr algn="ctr">
                <a:defRPr/>
              </a:pPr>
              <a:endParaRPr lang="de-DE" sz="1600" dirty="0">
                <a:solidFill>
                  <a:srgbClr val="000000"/>
                </a:solidFill>
                <a:latin typeface="+mj-lt"/>
                <a:cs typeface="Microsoft New Tai Lue" panose="020B0502040204020203" pitchFamily="34" charset="0"/>
              </a:endParaRPr>
            </a:p>
            <a:p>
              <a:pPr algn="ctr">
                <a:defRPr/>
              </a:pPr>
              <a:r>
                <a:rPr lang="de-DE" sz="1600" b="1" dirty="0">
                  <a:solidFill>
                    <a:srgbClr val="000000"/>
                  </a:solidFill>
                  <a:latin typeface="+mj-lt"/>
                  <a:cs typeface="Microsoft New Tai Lue" panose="020B0502040204020203" pitchFamily="34" charset="0"/>
                </a:rPr>
                <a:t>Schulische-Vor- und </a:t>
              </a:r>
              <a:r>
                <a:rPr lang="de-DE" sz="1600" b="1" dirty="0" err="1">
                  <a:solidFill>
                    <a:srgbClr val="000000"/>
                  </a:solidFill>
                  <a:latin typeface="+mj-lt"/>
                  <a:cs typeface="Microsoft New Tai Lue" panose="020B0502040204020203" pitchFamily="34" charset="0"/>
                </a:rPr>
                <a:t>Nachberei-tung</a:t>
              </a:r>
              <a:endParaRPr lang="de-DE" sz="1600" b="1" dirty="0">
                <a:solidFill>
                  <a:srgbClr val="000000"/>
                </a:solidFill>
                <a:latin typeface="+mj-lt"/>
                <a:cs typeface="Microsoft New Tai Lue" panose="020B0502040204020203" pitchFamily="34" charset="0"/>
              </a:endParaRPr>
            </a:p>
            <a:p>
              <a:pPr algn="ctr">
                <a:defRPr/>
              </a:pPr>
              <a:r>
                <a:rPr lang="de-DE" sz="1600" b="1" dirty="0">
                  <a:solidFill>
                    <a:srgbClr val="000000"/>
                  </a:solidFill>
                  <a:latin typeface="+mj-lt"/>
                  <a:cs typeface="Microsoft New Tai Lue" panose="020B0502040204020203" pitchFamily="34" charset="0"/>
                </a:rPr>
                <a:t>und Beratung</a:t>
              </a:r>
            </a:p>
          </p:txBody>
        </p:sp>
        <p:sp>
          <p:nvSpPr>
            <p:cNvPr id="17" name="Rechteck 16"/>
            <p:cNvSpPr/>
            <p:nvPr/>
          </p:nvSpPr>
          <p:spPr>
            <a:xfrm>
              <a:off x="6012942" y="4489826"/>
              <a:ext cx="972000" cy="1908000"/>
            </a:xfrm>
            <a:prstGeom prst="rect">
              <a:avLst/>
            </a:prstGeom>
            <a:solidFill>
              <a:srgbClr val="FFC000">
                <a:alpha val="50000"/>
              </a:srgbClr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h="381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e-DE" sz="1600" dirty="0">
                <a:solidFill>
                  <a:srgbClr val="000000"/>
                </a:solidFill>
                <a:latin typeface="+mj-lt"/>
                <a:cs typeface="Microsoft New Tai Lue" panose="020B0502040204020203" pitchFamily="34" charset="0"/>
              </a:endParaRPr>
            </a:p>
            <a:p>
              <a:pPr algn="ctr">
                <a:defRPr/>
              </a:pPr>
              <a:endParaRPr lang="de-DE" sz="1600" dirty="0">
                <a:solidFill>
                  <a:srgbClr val="000000"/>
                </a:solidFill>
                <a:latin typeface="+mj-lt"/>
                <a:cs typeface="Microsoft New Tai Lue" panose="020B0502040204020203" pitchFamily="34" charset="0"/>
              </a:endParaRPr>
            </a:p>
            <a:p>
              <a:pPr algn="ctr">
                <a:defRPr/>
              </a:pPr>
              <a:r>
                <a:rPr lang="de-DE" sz="1600" b="1" dirty="0">
                  <a:solidFill>
                    <a:srgbClr val="000000"/>
                  </a:solidFill>
                  <a:latin typeface="+mj-lt"/>
                  <a:cs typeface="Microsoft New Tai Lue" panose="020B0502040204020203" pitchFamily="34" charset="0"/>
                </a:rPr>
                <a:t>Schulische-Vor- und </a:t>
              </a:r>
              <a:r>
                <a:rPr lang="de-DE" sz="1600" b="1" dirty="0" err="1">
                  <a:solidFill>
                    <a:srgbClr val="000000"/>
                  </a:solidFill>
                  <a:latin typeface="+mj-lt"/>
                  <a:cs typeface="Microsoft New Tai Lue" panose="020B0502040204020203" pitchFamily="34" charset="0"/>
                </a:rPr>
                <a:t>Nachberei-tung</a:t>
              </a:r>
              <a:endParaRPr lang="de-DE" sz="1600" b="1" dirty="0">
                <a:solidFill>
                  <a:srgbClr val="000000"/>
                </a:solidFill>
                <a:latin typeface="+mj-lt"/>
                <a:cs typeface="Microsoft New Tai Lue" panose="020B0502040204020203" pitchFamily="34" charset="0"/>
              </a:endParaRPr>
            </a:p>
            <a:p>
              <a:pPr algn="ctr">
                <a:defRPr/>
              </a:pPr>
              <a:r>
                <a:rPr lang="de-DE" sz="1600" b="1" dirty="0">
                  <a:solidFill>
                    <a:srgbClr val="000000"/>
                  </a:solidFill>
                  <a:latin typeface="+mj-lt"/>
                  <a:cs typeface="Microsoft New Tai Lue" panose="020B0502040204020203" pitchFamily="34" charset="0"/>
                </a:rPr>
                <a:t>und Beratung</a:t>
              </a:r>
            </a:p>
          </p:txBody>
        </p:sp>
        <p:sp>
          <p:nvSpPr>
            <p:cNvPr id="18" name="Rechteck 17"/>
            <p:cNvSpPr/>
            <p:nvPr/>
          </p:nvSpPr>
          <p:spPr>
            <a:xfrm>
              <a:off x="1507425" y="4489828"/>
              <a:ext cx="972000" cy="1907894"/>
            </a:xfrm>
            <a:prstGeom prst="rect">
              <a:avLst/>
            </a:prstGeom>
            <a:solidFill>
              <a:srgbClr val="FFC000">
                <a:alpha val="50000"/>
              </a:srgbClr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h="381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e-DE" sz="1600" dirty="0">
                <a:solidFill>
                  <a:srgbClr val="000000"/>
                </a:solidFill>
                <a:latin typeface="+mj-lt"/>
                <a:cs typeface="Microsoft New Tai Lue" panose="020B0502040204020203" pitchFamily="34" charset="0"/>
              </a:endParaRPr>
            </a:p>
            <a:p>
              <a:pPr algn="ctr">
                <a:defRPr/>
              </a:pPr>
              <a:endParaRPr lang="de-DE" sz="1600" b="1" dirty="0">
                <a:solidFill>
                  <a:srgbClr val="000000"/>
                </a:solidFill>
                <a:latin typeface="+mj-lt"/>
                <a:cs typeface="Microsoft New Tai Lue" panose="020B0502040204020203" pitchFamily="34" charset="0"/>
              </a:endParaRPr>
            </a:p>
            <a:p>
              <a:pPr algn="ctr">
                <a:defRPr/>
              </a:pPr>
              <a:r>
                <a:rPr lang="de-DE" sz="1600" b="1" dirty="0">
                  <a:solidFill>
                    <a:srgbClr val="000000"/>
                  </a:solidFill>
                  <a:latin typeface="+mj-lt"/>
                  <a:cs typeface="Microsoft New Tai Lue" panose="020B0502040204020203" pitchFamily="34" charset="0"/>
                </a:rPr>
                <a:t>Schulische-Vor- und </a:t>
              </a:r>
              <a:r>
                <a:rPr lang="de-DE" sz="1600" b="1" dirty="0" err="1">
                  <a:solidFill>
                    <a:srgbClr val="000000"/>
                  </a:solidFill>
                  <a:latin typeface="+mj-lt"/>
                  <a:cs typeface="Microsoft New Tai Lue" panose="020B0502040204020203" pitchFamily="34" charset="0"/>
                </a:rPr>
                <a:t>Nachberei-tung</a:t>
              </a:r>
              <a:endParaRPr lang="de-DE" sz="1600" b="1" dirty="0">
                <a:solidFill>
                  <a:srgbClr val="000000"/>
                </a:solidFill>
                <a:latin typeface="+mj-lt"/>
                <a:cs typeface="Microsoft New Tai Lue" panose="020B0502040204020203" pitchFamily="34" charset="0"/>
              </a:endParaRPr>
            </a:p>
            <a:p>
              <a:pPr algn="ctr">
                <a:defRPr/>
              </a:pPr>
              <a:r>
                <a:rPr lang="de-DE" sz="1600" b="1" dirty="0">
                  <a:solidFill>
                    <a:srgbClr val="000000"/>
                  </a:solidFill>
                  <a:latin typeface="+mj-lt"/>
                  <a:cs typeface="Microsoft New Tai Lue" panose="020B0502040204020203" pitchFamily="34" charset="0"/>
                </a:rPr>
                <a:t>und Beratung</a:t>
              </a:r>
            </a:p>
          </p:txBody>
        </p:sp>
        <p:sp>
          <p:nvSpPr>
            <p:cNvPr id="19" name="Rechteck 18"/>
            <p:cNvSpPr/>
            <p:nvPr/>
          </p:nvSpPr>
          <p:spPr>
            <a:xfrm>
              <a:off x="388924" y="3964994"/>
              <a:ext cx="821532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de-DE" sz="2000" dirty="0" smtClean="0">
                  <a:latin typeface="+mj-lt"/>
                  <a:ea typeface="Tahoma" panose="020B0604030504040204" pitchFamily="34" charset="0"/>
                  <a:cs typeface="Tahoma" panose="020B0604030504040204" pitchFamily="34" charset="0"/>
                </a:rPr>
                <a:t>…. bedarf </a:t>
              </a:r>
              <a:r>
                <a:rPr lang="de-DE" sz="20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rPr>
                <a:t>es eines roten Fadens, den nur Schule knüpfen </a:t>
              </a:r>
              <a:r>
                <a:rPr lang="de-DE" sz="2000" dirty="0" smtClean="0">
                  <a:latin typeface="+mj-lt"/>
                  <a:ea typeface="Tahoma" panose="020B0604030504040204" pitchFamily="34" charset="0"/>
                  <a:cs typeface="Tahoma" panose="020B0604030504040204" pitchFamily="34" charset="0"/>
                </a:rPr>
                <a:t>kann!</a:t>
              </a:r>
              <a:endParaRPr lang="de-DE" sz="20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96026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F355-9D70-489E-87DD-B1E74C511B99}" type="slidenum">
              <a:rPr lang="de-DE" smtClean="0"/>
              <a:pPr/>
              <a:t>21</a:t>
            </a:fld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467544" y="238435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err="1" smtClean="0"/>
              <a:t>KAoA</a:t>
            </a:r>
            <a:r>
              <a:rPr lang="de-DE" sz="2400" b="1" dirty="0" smtClean="0"/>
              <a:t>-Standardelemente - Beschreibungen </a:t>
            </a:r>
            <a:endParaRPr lang="de-DE" sz="2400" b="1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179562"/>
            <a:ext cx="8630290" cy="4985742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467544" y="652626"/>
            <a:ext cx="79208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/>
              <a:t>http://www.berufsorientierung-nrw.de/standardelemente/index.html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557238" y="3054723"/>
            <a:ext cx="10807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i="1" dirty="0" smtClean="0"/>
              <a:t>BEISPIEL</a:t>
            </a:r>
            <a:endParaRPr lang="de-DE" sz="2000" b="1" i="1" dirty="0"/>
          </a:p>
        </p:txBody>
      </p:sp>
      <p:sp>
        <p:nvSpPr>
          <p:cNvPr id="9" name="Pfeil nach unten 8"/>
          <p:cNvSpPr/>
          <p:nvPr/>
        </p:nvSpPr>
        <p:spPr>
          <a:xfrm rot="2367653">
            <a:off x="8208404" y="2990115"/>
            <a:ext cx="36004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Pfeil nach unten 9"/>
          <p:cNvSpPr/>
          <p:nvPr/>
        </p:nvSpPr>
        <p:spPr>
          <a:xfrm rot="2367653">
            <a:off x="8052636" y="3768530"/>
            <a:ext cx="36004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6355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F355-9D70-489E-87DD-B1E74C511B99}" type="slidenum">
              <a:rPr lang="de-DE" smtClean="0"/>
              <a:pPr/>
              <a:t>22</a:t>
            </a:fld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395536" y="303039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STAR – Module</a:t>
            </a:r>
            <a:endParaRPr lang="de-DE" sz="2400" b="1" dirty="0"/>
          </a:p>
        </p:txBody>
      </p:sp>
      <p:sp>
        <p:nvSpPr>
          <p:cNvPr id="4" name="Rechteck 3"/>
          <p:cNvSpPr/>
          <p:nvPr/>
        </p:nvSpPr>
        <p:spPr>
          <a:xfrm>
            <a:off x="395536" y="836712"/>
            <a:ext cx="8424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Potenzialanalyse </a:t>
            </a:r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i="1" dirty="0" smtClean="0"/>
              <a:t>Potenzialanalyse Förderschwerpunkt </a:t>
            </a:r>
            <a:r>
              <a:rPr lang="de-DE" sz="2000" i="1" dirty="0"/>
              <a:t>Sehen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i="1" dirty="0" smtClean="0"/>
              <a:t>Feststellung </a:t>
            </a:r>
            <a:r>
              <a:rPr lang="de-DE" sz="2000" i="1" dirty="0"/>
              <a:t>des funktionalen Sehvermögens, </a:t>
            </a:r>
            <a:r>
              <a:rPr lang="de-DE" sz="2000" i="1" dirty="0" smtClean="0"/>
              <a:t>Hilfsmittelberatung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23528" y="6453336"/>
            <a:ext cx="21440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i="1" dirty="0" smtClean="0"/>
              <a:t>Kursiv: Optionale Elemente</a:t>
            </a:r>
            <a:endParaRPr lang="de-DE" sz="1400" i="1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0224" y="4365105"/>
            <a:ext cx="3285564" cy="1997492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6660232" y="3995772"/>
            <a:ext cx="1286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hlinkClick r:id="rId3"/>
              </a:rPr>
              <a:t>www.lvr.de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395536" y="1924383"/>
            <a:ext cx="78488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Berufsfelder erkunden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i="1" dirty="0"/>
              <a:t>Berufsorientierungsseminar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i="1" dirty="0"/>
              <a:t>Betriebserkundung </a:t>
            </a:r>
          </a:p>
        </p:txBody>
      </p:sp>
      <p:sp>
        <p:nvSpPr>
          <p:cNvPr id="9" name="Rechteck 8"/>
          <p:cNvSpPr/>
          <p:nvPr/>
        </p:nvSpPr>
        <p:spPr>
          <a:xfrm>
            <a:off x="395536" y="2852936"/>
            <a:ext cx="6696744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9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i="1" dirty="0"/>
              <a:t>Intensivtraining  arbeitsrelevanter  sozialer Kompetenzen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i="1" dirty="0"/>
              <a:t>Arbeitsplatzbezogenes Kommunikationstraining 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i="1" dirty="0"/>
              <a:t>Arbeitsplatzbezogenes Kommunikationstraining II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i="1" dirty="0"/>
              <a:t>Betriebsnahes Bewerbungstraining /  Umgang mit Dolmetschern und </a:t>
            </a:r>
            <a:r>
              <a:rPr lang="de-DE" sz="2000" i="1" dirty="0" smtClean="0"/>
              <a:t>Technik</a:t>
            </a:r>
            <a:endParaRPr lang="de-DE" sz="2000" i="1" dirty="0"/>
          </a:p>
        </p:txBody>
      </p:sp>
      <p:sp>
        <p:nvSpPr>
          <p:cNvPr id="10" name="Rechteck 9"/>
          <p:cNvSpPr/>
          <p:nvPr/>
        </p:nvSpPr>
        <p:spPr>
          <a:xfrm>
            <a:off x="395536" y="4642390"/>
            <a:ext cx="4572000" cy="17389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Betriebspraktikum </a:t>
            </a:r>
            <a:r>
              <a:rPr lang="de-DE" sz="2000" dirty="0"/>
              <a:t>im Block </a:t>
            </a:r>
          </a:p>
          <a:p>
            <a:endParaRPr lang="de-DE" sz="9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i="1" dirty="0" smtClean="0"/>
              <a:t>Betriebspraktikum </a:t>
            </a:r>
            <a:r>
              <a:rPr lang="de-DE" sz="2000" i="1" dirty="0"/>
              <a:t>in Langzeit</a:t>
            </a:r>
          </a:p>
          <a:p>
            <a:endParaRPr lang="de-DE" sz="9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Elternarbeit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9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i="1" dirty="0"/>
              <a:t>Übergangsbegleitung </a:t>
            </a:r>
          </a:p>
        </p:txBody>
      </p:sp>
    </p:spTree>
    <p:extLst>
      <p:ext uri="{BB962C8B-B14F-4D97-AF65-F5344CB8AC3E}">
        <p14:creationId xmlns:p14="http://schemas.microsoft.com/office/powerpoint/2010/main" val="39225142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3CDBF355-9D70-489E-87DD-B1E74C511B99}" type="slidenum">
              <a:rPr lang="de-DE" smtClean="0"/>
              <a:pPr/>
              <a:t>23</a:t>
            </a:fld>
            <a:endParaRPr lang="de-DE" dirty="0"/>
          </a:p>
        </p:txBody>
      </p:sp>
      <p:grpSp>
        <p:nvGrpSpPr>
          <p:cNvPr id="34" name="Gruppieren 33"/>
          <p:cNvGrpSpPr/>
          <p:nvPr/>
        </p:nvGrpSpPr>
        <p:grpSpPr>
          <a:xfrm>
            <a:off x="1259632" y="3254137"/>
            <a:ext cx="3662386" cy="842393"/>
            <a:chOff x="-12194" y="3182129"/>
            <a:chExt cx="3662386" cy="842393"/>
          </a:xfrm>
        </p:grpSpPr>
        <p:sp>
          <p:nvSpPr>
            <p:cNvPr id="5" name="Rechteck 4"/>
            <p:cNvSpPr/>
            <p:nvPr/>
          </p:nvSpPr>
          <p:spPr bwMode="auto">
            <a:xfrm>
              <a:off x="-12194" y="3182129"/>
              <a:ext cx="1552575" cy="828675"/>
            </a:xfrm>
            <a:prstGeom prst="rect">
              <a:avLst/>
            </a:prstGeom>
            <a:pattFill prst="ltDnDiag">
              <a:fgClr>
                <a:srgbClr val="FFC000"/>
              </a:fgClr>
              <a:bgClr>
                <a:schemeClr val="bg1"/>
              </a:bgClr>
            </a:pattFill>
            <a:ln/>
            <a:ex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1" i="0" u="none" strike="noStrike" cap="none" normalizeH="0" baseline="0" dirty="0" smtClean="0">
                  <a:ln>
                    <a:noFill/>
                  </a:ln>
                  <a:solidFill>
                    <a:srgbClr val="1E4770"/>
                  </a:solidFill>
                  <a:effectLst/>
                  <a:latin typeface="Arial" charset="0"/>
                </a:rPr>
                <a:t>SBO 5 Durchführung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1" i="0" u="none" strike="noStrike" cap="none" normalizeH="0" baseline="0" dirty="0" smtClean="0">
                  <a:ln>
                    <a:noFill/>
                  </a:ln>
                  <a:solidFill>
                    <a:srgbClr val="1E4770"/>
                  </a:solidFill>
                  <a:effectLst/>
                  <a:latin typeface="Arial" charset="0"/>
                </a:rPr>
                <a:t>Potenzialanalyse</a:t>
              </a:r>
            </a:p>
          </p:txBody>
        </p:sp>
        <p:sp>
          <p:nvSpPr>
            <p:cNvPr id="7" name="Rechteck 6"/>
            <p:cNvSpPr/>
            <p:nvPr/>
          </p:nvSpPr>
          <p:spPr bwMode="auto">
            <a:xfrm>
              <a:off x="2102192" y="3195847"/>
              <a:ext cx="1548000" cy="828675"/>
            </a:xfrm>
            <a:prstGeom prst="rect">
              <a:avLst/>
            </a:prstGeom>
            <a:pattFill prst="ltDnDiag">
              <a:fgClr>
                <a:srgbClr val="FFC000"/>
              </a:fgClr>
              <a:bgClr>
                <a:schemeClr val="bg1"/>
              </a:bgClr>
            </a:pattFill>
            <a:ln/>
            <a:ex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1" i="0" u="none" strike="noStrike" cap="none" normalizeH="0" baseline="0" dirty="0" smtClean="0">
                  <a:ln>
                    <a:noFill/>
                  </a:ln>
                  <a:solidFill>
                    <a:srgbClr val="1E4770"/>
                  </a:solidFill>
                  <a:effectLst/>
                  <a:latin typeface="Arial" charset="0"/>
                </a:rPr>
                <a:t>SBO 5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1" i="0" u="none" strike="noStrike" cap="none" normalizeH="0" baseline="0" dirty="0" smtClean="0">
                  <a:ln>
                    <a:noFill/>
                  </a:ln>
                  <a:solidFill>
                    <a:srgbClr val="1E4770"/>
                  </a:solidFill>
                  <a:effectLst/>
                  <a:latin typeface="Arial" charset="0"/>
                </a:rPr>
                <a:t>PA-Dokumentation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200" dirty="0" smtClean="0">
                  <a:solidFill>
                    <a:srgbClr val="1E4770"/>
                  </a:solidFill>
                  <a:latin typeface="Arial" charset="0"/>
                </a:rPr>
                <a:t>Auswertungs-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i="0" u="none" strike="noStrike" cap="none" normalizeH="0" baseline="0" dirty="0" err="1" smtClean="0">
                  <a:ln>
                    <a:noFill/>
                  </a:ln>
                  <a:solidFill>
                    <a:srgbClr val="1E4770"/>
                  </a:solidFill>
                  <a:effectLst/>
                  <a:latin typeface="Arial" charset="0"/>
                </a:rPr>
                <a:t>gespräch</a:t>
              </a:r>
              <a:endParaRPr kumimoji="0" lang="de-DE" sz="1200" i="0" u="none" strike="noStrike" cap="none" normalizeH="0" baseline="0" dirty="0" smtClean="0">
                <a:ln>
                  <a:noFill/>
                </a:ln>
                <a:solidFill>
                  <a:srgbClr val="1E4770"/>
                </a:solidFill>
                <a:effectLst/>
                <a:latin typeface="Arial" charset="0"/>
              </a:endParaRPr>
            </a:p>
          </p:txBody>
        </p:sp>
        <p:sp>
          <p:nvSpPr>
            <p:cNvPr id="8" name="Pfeil nach rechts 7"/>
            <p:cNvSpPr>
              <a:spLocks/>
            </p:cNvSpPr>
            <p:nvPr/>
          </p:nvSpPr>
          <p:spPr bwMode="auto">
            <a:xfrm>
              <a:off x="1627761" y="3353582"/>
              <a:ext cx="396000" cy="484632"/>
            </a:xfrm>
            <a:prstGeom prst="rightArrow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800" b="1" i="0" u="none" strike="noStrike" cap="none" normalizeH="0" baseline="0" smtClean="0">
                <a:ln>
                  <a:noFill/>
                </a:ln>
                <a:solidFill>
                  <a:srgbClr val="1E477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" name="Rechteck 19"/>
          <p:cNvSpPr>
            <a:spLocks noChangeArrowheads="1"/>
          </p:cNvSpPr>
          <p:nvPr/>
        </p:nvSpPr>
        <p:spPr bwMode="auto">
          <a:xfrm>
            <a:off x="611560" y="1124744"/>
            <a:ext cx="8188448" cy="900671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  <a:extLst/>
        </p:spPr>
        <p:txBody>
          <a:bodyPr wrap="none" anchor="ctr"/>
          <a:lstStyle/>
          <a:p>
            <a:pPr algn="ctr"/>
            <a:r>
              <a:rPr lang="de-DE" sz="1500" b="1" dirty="0" smtClean="0">
                <a:solidFill>
                  <a:srgbClr val="000000"/>
                </a:solidFill>
              </a:rPr>
              <a:t>Orientierungsphase</a:t>
            </a:r>
          </a:p>
          <a:p>
            <a:pPr algn="ctr"/>
            <a:r>
              <a:rPr lang="de-DE" sz="1200" b="0" dirty="0" smtClean="0">
                <a:solidFill>
                  <a:srgbClr val="000000"/>
                </a:solidFill>
              </a:rPr>
              <a:t>Ziele: individuelle Ist-Stand-Analyse</a:t>
            </a:r>
          </a:p>
          <a:p>
            <a:pPr algn="ctr"/>
            <a:r>
              <a:rPr lang="de-DE" sz="1200" b="0" dirty="0" smtClean="0">
                <a:solidFill>
                  <a:srgbClr val="000000"/>
                </a:solidFill>
              </a:rPr>
              <a:t>Einführung in die BO</a:t>
            </a:r>
          </a:p>
          <a:p>
            <a:pPr algn="ctr"/>
            <a:r>
              <a:rPr lang="de-DE" sz="1200" b="0" dirty="0" smtClean="0">
                <a:solidFill>
                  <a:srgbClr val="000000"/>
                </a:solidFill>
              </a:rPr>
              <a:t>Wo steht der Jugendliche im Orientierungsprozess?</a:t>
            </a:r>
            <a:endParaRPr lang="de-DE" sz="1200" b="0" dirty="0">
              <a:solidFill>
                <a:srgbClr val="000000"/>
              </a:solidFill>
            </a:endParaRPr>
          </a:p>
        </p:txBody>
      </p:sp>
      <p:grpSp>
        <p:nvGrpSpPr>
          <p:cNvPr id="37" name="Gruppieren 36"/>
          <p:cNvGrpSpPr/>
          <p:nvPr/>
        </p:nvGrpSpPr>
        <p:grpSpPr>
          <a:xfrm>
            <a:off x="5085203" y="3254139"/>
            <a:ext cx="1935069" cy="828674"/>
            <a:chOff x="3758213" y="3182131"/>
            <a:chExt cx="1935069" cy="828674"/>
          </a:xfrm>
        </p:grpSpPr>
        <p:sp>
          <p:nvSpPr>
            <p:cNvPr id="6" name="Rechteck 5"/>
            <p:cNvSpPr/>
            <p:nvPr/>
          </p:nvSpPr>
          <p:spPr bwMode="auto">
            <a:xfrm>
              <a:off x="4293106" y="3182131"/>
              <a:ext cx="1400176" cy="828674"/>
            </a:xfrm>
            <a:prstGeom prst="rect">
              <a:avLst/>
            </a:prstGeom>
            <a:pattFill prst="ltDnDiag">
              <a:fgClr>
                <a:srgbClr val="FFC000"/>
              </a:fgClr>
              <a:bgClr>
                <a:schemeClr val="bg1"/>
              </a:bgClr>
            </a:pattFill>
            <a:ln/>
            <a:ex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sz="1200" b="1" dirty="0">
                  <a:solidFill>
                    <a:srgbClr val="1E4770"/>
                  </a:solidFill>
                  <a:latin typeface="Arial" charset="0"/>
                </a:rPr>
                <a:t>Erstberatung</a:t>
              </a:r>
            </a:p>
          </p:txBody>
        </p:sp>
        <p:sp>
          <p:nvSpPr>
            <p:cNvPr id="10" name="Pfeil nach rechts 9"/>
            <p:cNvSpPr>
              <a:spLocks/>
            </p:cNvSpPr>
            <p:nvPr/>
          </p:nvSpPr>
          <p:spPr bwMode="auto">
            <a:xfrm>
              <a:off x="3758213" y="3386345"/>
              <a:ext cx="396000" cy="484632"/>
            </a:xfrm>
            <a:prstGeom prst="rightArrow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800" b="1" i="0" u="none" strike="noStrike" cap="none" normalizeH="0" baseline="0" smtClean="0">
                <a:ln>
                  <a:noFill/>
                </a:ln>
                <a:solidFill>
                  <a:srgbClr val="1E4770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8" name="Gruppieren 37"/>
          <p:cNvGrpSpPr/>
          <p:nvPr/>
        </p:nvGrpSpPr>
        <p:grpSpPr>
          <a:xfrm>
            <a:off x="5061509" y="2320690"/>
            <a:ext cx="2381521" cy="2705097"/>
            <a:chOff x="3789683" y="2248682"/>
            <a:chExt cx="2381521" cy="2705097"/>
          </a:xfrm>
        </p:grpSpPr>
        <p:sp>
          <p:nvSpPr>
            <p:cNvPr id="15" name="Ellipse 14"/>
            <p:cNvSpPr/>
            <p:nvPr/>
          </p:nvSpPr>
          <p:spPr bwMode="auto">
            <a:xfrm>
              <a:off x="3789683" y="2248682"/>
              <a:ext cx="1311150" cy="914400"/>
            </a:xfrm>
            <a:prstGeom prst="ellipse">
              <a:avLst/>
            </a:prstGeom>
            <a:ln/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000" b="1" i="0" u="none" strike="noStrike" cap="none" normalizeH="0" baseline="0" dirty="0" smtClean="0">
                  <a:ln>
                    <a:noFill/>
                  </a:ln>
                  <a:solidFill>
                    <a:srgbClr val="1E4770"/>
                  </a:solidFill>
                  <a:effectLst/>
                  <a:latin typeface="Arial" charset="0"/>
                </a:rPr>
                <a:t>Talente,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000" b="1" i="0" u="none" strike="noStrike" cap="none" normalizeH="0" baseline="0" dirty="0" smtClean="0">
                  <a:ln>
                    <a:noFill/>
                  </a:ln>
                  <a:solidFill>
                    <a:srgbClr val="1E4770"/>
                  </a:solidFill>
                  <a:effectLst/>
                  <a:latin typeface="Arial" charset="0"/>
                </a:rPr>
                <a:t>Fähigkeiten,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000" dirty="0" err="1" smtClean="0">
                  <a:solidFill>
                    <a:srgbClr val="1E4770"/>
                  </a:solidFill>
                  <a:latin typeface="Arial" charset="0"/>
                </a:rPr>
                <a:t>Einschrän-kungen</a:t>
              </a:r>
              <a:endParaRPr kumimoji="0" lang="de-DE" sz="1000" b="1" i="0" u="none" strike="noStrike" cap="none" normalizeH="0" baseline="0" dirty="0" smtClean="0">
                <a:ln>
                  <a:noFill/>
                </a:ln>
                <a:solidFill>
                  <a:srgbClr val="1E4770"/>
                </a:solidFill>
                <a:effectLst/>
                <a:latin typeface="Arial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000" b="1" i="0" u="none" strike="noStrike" cap="none" normalizeH="0" baseline="0" dirty="0" smtClean="0">
                <a:ln>
                  <a:noFill/>
                </a:ln>
                <a:solidFill>
                  <a:srgbClr val="1E4770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Ellipse 15"/>
            <p:cNvSpPr/>
            <p:nvPr/>
          </p:nvSpPr>
          <p:spPr bwMode="auto">
            <a:xfrm>
              <a:off x="4860054" y="2248682"/>
              <a:ext cx="1311150" cy="914400"/>
            </a:xfrm>
            <a:prstGeom prst="ellipse">
              <a:avLst/>
            </a:prstGeom>
            <a:ln/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000" b="1" i="0" u="none" strike="noStrike" cap="none" normalizeH="0" baseline="0" dirty="0" smtClean="0">
                  <a:ln>
                    <a:noFill/>
                  </a:ln>
                  <a:solidFill>
                    <a:srgbClr val="1E4770"/>
                  </a:solidFill>
                  <a:effectLst/>
                  <a:latin typeface="Arial" charset="0"/>
                </a:rPr>
                <a:t>Interessen</a:t>
              </a:r>
            </a:p>
          </p:txBody>
        </p:sp>
        <p:sp>
          <p:nvSpPr>
            <p:cNvPr id="17" name="Ellipse 16"/>
            <p:cNvSpPr/>
            <p:nvPr/>
          </p:nvSpPr>
          <p:spPr bwMode="auto">
            <a:xfrm>
              <a:off x="3789683" y="4024522"/>
              <a:ext cx="1311150" cy="914400"/>
            </a:xfrm>
            <a:prstGeom prst="ellipse">
              <a:avLst/>
            </a:prstGeom>
            <a:ln/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000" b="1" i="0" u="none" strike="noStrike" cap="none" normalizeH="0" baseline="0" dirty="0" smtClean="0">
                  <a:ln>
                    <a:noFill/>
                  </a:ln>
                  <a:solidFill>
                    <a:srgbClr val="1E4770"/>
                  </a:solidFill>
                  <a:effectLst/>
                  <a:latin typeface="Arial" charset="0"/>
                </a:rPr>
                <a:t>Weitere schulische Diagnose-ergebnisse</a:t>
              </a:r>
            </a:p>
          </p:txBody>
        </p:sp>
        <p:sp>
          <p:nvSpPr>
            <p:cNvPr id="18" name="Ellipse 17"/>
            <p:cNvSpPr/>
            <p:nvPr/>
          </p:nvSpPr>
          <p:spPr bwMode="auto">
            <a:xfrm>
              <a:off x="4826257" y="4039379"/>
              <a:ext cx="1311150" cy="914400"/>
            </a:xfrm>
            <a:prstGeom prst="ellipse">
              <a:avLst/>
            </a:prstGeom>
            <a:ln/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000" dirty="0" smtClean="0">
                  <a:solidFill>
                    <a:srgbClr val="1E4770"/>
                  </a:solidFill>
                  <a:latin typeface="Arial" charset="0"/>
                </a:rPr>
                <a:t>Kompetenz-entwicklung im </a:t>
              </a:r>
              <a:r>
                <a:rPr lang="de-DE" sz="1000" dirty="0">
                  <a:solidFill>
                    <a:srgbClr val="1E4770"/>
                  </a:solidFill>
                  <a:latin typeface="Arial" charset="0"/>
                </a:rPr>
                <a:t>U</a:t>
              </a:r>
              <a:r>
                <a:rPr lang="de-DE" sz="1000" dirty="0" smtClean="0">
                  <a:solidFill>
                    <a:srgbClr val="1E4770"/>
                  </a:solidFill>
                  <a:latin typeface="Arial" charset="0"/>
                </a:rPr>
                <a:t>nterricht</a:t>
              </a:r>
              <a:endParaRPr kumimoji="0" lang="de-DE" sz="1000" b="1" i="0" u="none" strike="noStrike" cap="none" normalizeH="0" baseline="0" dirty="0" smtClean="0">
                <a:ln>
                  <a:noFill/>
                </a:ln>
                <a:solidFill>
                  <a:srgbClr val="1E4770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6" name="Gruppieren 35"/>
          <p:cNvGrpSpPr/>
          <p:nvPr/>
        </p:nvGrpSpPr>
        <p:grpSpPr>
          <a:xfrm>
            <a:off x="1739640" y="2191525"/>
            <a:ext cx="2708384" cy="3373929"/>
            <a:chOff x="467814" y="2119517"/>
            <a:chExt cx="2708384" cy="3373929"/>
          </a:xfrm>
        </p:grpSpPr>
        <p:sp>
          <p:nvSpPr>
            <p:cNvPr id="19" name="Rechteck 18"/>
            <p:cNvSpPr/>
            <p:nvPr/>
          </p:nvSpPr>
          <p:spPr bwMode="auto">
            <a:xfrm>
              <a:off x="1045718" y="4125104"/>
              <a:ext cx="1552575" cy="828675"/>
            </a:xfrm>
            <a:prstGeom prst="rect">
              <a:avLst/>
            </a:prstGeom>
            <a:solidFill>
              <a:srgbClr val="FFC000"/>
            </a:solidFill>
            <a:ln/>
            <a:ex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200" dirty="0" smtClean="0">
                  <a:solidFill>
                    <a:srgbClr val="1E4770"/>
                  </a:solidFill>
                  <a:latin typeface="Arial" charset="0"/>
                </a:rPr>
                <a:t>Weitere s</a:t>
              </a:r>
              <a:r>
                <a:rPr kumimoji="0" lang="de-DE" sz="1200" b="1" i="0" u="none" strike="noStrike" cap="none" normalizeH="0" baseline="0" dirty="0" smtClean="0">
                  <a:ln>
                    <a:noFill/>
                  </a:ln>
                  <a:solidFill>
                    <a:srgbClr val="1E4770"/>
                  </a:solidFill>
                  <a:effectLst/>
                  <a:latin typeface="Arial" charset="0"/>
                </a:rPr>
                <a:t>chulische Diagnose-Instrumente</a:t>
              </a:r>
            </a:p>
          </p:txBody>
        </p:sp>
        <p:sp>
          <p:nvSpPr>
            <p:cNvPr id="20" name="Rechteck 19"/>
            <p:cNvSpPr/>
            <p:nvPr/>
          </p:nvSpPr>
          <p:spPr bwMode="auto">
            <a:xfrm>
              <a:off x="1045718" y="2119517"/>
              <a:ext cx="1552575" cy="828675"/>
            </a:xfrm>
            <a:prstGeom prst="rect">
              <a:avLst/>
            </a:prstGeom>
            <a:solidFill>
              <a:srgbClr val="FFC000"/>
            </a:solidFill>
            <a:ln/>
            <a:ex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1" i="0" u="none" strike="noStrike" cap="none" normalizeH="0" baseline="0" dirty="0" smtClean="0">
                  <a:ln>
                    <a:noFill/>
                  </a:ln>
                  <a:solidFill>
                    <a:srgbClr val="1E4770"/>
                  </a:solidFill>
                  <a:effectLst/>
                  <a:latin typeface="Arial" charset="0"/>
                </a:rPr>
                <a:t>Klassenarbeiten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200" dirty="0" smtClean="0">
                  <a:solidFill>
                    <a:srgbClr val="1E4770"/>
                  </a:solidFill>
                  <a:latin typeface="Arial" charset="0"/>
                </a:rPr>
                <a:t>Mündliche Beteiligung</a:t>
              </a:r>
              <a:endParaRPr kumimoji="0" lang="de-DE" sz="1200" b="1" i="0" u="none" strike="noStrike" cap="none" normalizeH="0" baseline="0" dirty="0" smtClean="0">
                <a:ln>
                  <a:noFill/>
                </a:ln>
                <a:solidFill>
                  <a:srgbClr val="1E4770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hteck 21"/>
            <p:cNvSpPr/>
            <p:nvPr/>
          </p:nvSpPr>
          <p:spPr bwMode="auto">
            <a:xfrm>
              <a:off x="467814" y="5079109"/>
              <a:ext cx="2708384" cy="414337"/>
            </a:xfrm>
            <a:prstGeom prst="rect">
              <a:avLst/>
            </a:prstGeom>
            <a:solidFill>
              <a:srgbClr val="FFFF00"/>
            </a:solidFill>
            <a:ln/>
            <a:ex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1" i="0" u="none" strike="noStrike" cap="none" normalizeH="0" baseline="0" dirty="0" smtClean="0">
                  <a:ln>
                    <a:noFill/>
                  </a:ln>
                  <a:solidFill>
                    <a:srgbClr val="1E4770"/>
                  </a:solidFill>
                  <a:effectLst/>
                  <a:latin typeface="Arial" charset="0"/>
                </a:rPr>
                <a:t>Unterrichtliche Thematisierung</a:t>
              </a:r>
            </a:p>
          </p:txBody>
        </p:sp>
      </p:grpSp>
      <p:sp>
        <p:nvSpPr>
          <p:cNvPr id="32" name="Textfeld 31"/>
          <p:cNvSpPr txBox="1">
            <a:spLocks noChangeArrowheads="1"/>
          </p:cNvSpPr>
          <p:nvPr/>
        </p:nvSpPr>
        <p:spPr bwMode="auto">
          <a:xfrm>
            <a:off x="458787" y="188640"/>
            <a:ext cx="8721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ea typeface="ＭＳ Ｐゴシック" charset="-128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RotisSemiSans" pitchFamily="2" charset="0"/>
                <a:ea typeface="ＭＳ Ｐゴシック" charset="-128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RotisSemiSans" pitchFamily="2" charset="0"/>
                <a:ea typeface="ＭＳ Ｐゴシック" charset="-128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RotisSemiSans" pitchFamily="2" charset="0"/>
                <a:ea typeface="ＭＳ Ｐゴシック" charset="-128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RotisSemiSans" pitchFamily="2" charset="0"/>
                <a:ea typeface="ＭＳ Ｐゴシック" charset="-128"/>
              </a:defRPr>
            </a:lvl5pPr>
            <a:lvl6pPr>
              <a:defRPr sz="2000">
                <a:latin typeface="RotisSemiSans" pitchFamily="2" charset="0"/>
                <a:ea typeface="ＭＳ Ｐゴシック" charset="-128"/>
              </a:defRPr>
            </a:lvl6pPr>
            <a:lvl7pPr>
              <a:defRPr sz="2000">
                <a:latin typeface="RotisSemiSans" pitchFamily="2" charset="0"/>
                <a:ea typeface="ＭＳ Ｐゴシック" charset="-128"/>
              </a:defRPr>
            </a:lvl7pPr>
            <a:lvl8pPr>
              <a:defRPr sz="2000">
                <a:latin typeface="RotisSemiSans" pitchFamily="2" charset="0"/>
                <a:ea typeface="ＭＳ Ｐゴシック" charset="-128"/>
              </a:defRPr>
            </a:lvl8pPr>
            <a:lvl9pPr>
              <a:defRPr sz="2000">
                <a:latin typeface="RotisSemiSans" pitchFamily="2" charset="0"/>
                <a:ea typeface="ＭＳ Ｐゴシック" charset="-128"/>
              </a:defRPr>
            </a:lvl9pPr>
          </a:lstStyle>
          <a:p>
            <a:r>
              <a:rPr lang="de-DE" dirty="0" smtClean="0"/>
              <a:t>Anlage 1: </a:t>
            </a:r>
            <a:r>
              <a:rPr lang="de-DE" altLang="de-DE" dirty="0" smtClean="0"/>
              <a:t>Beispiele </a:t>
            </a:r>
            <a:r>
              <a:rPr lang="de-DE" altLang="de-DE" dirty="0"/>
              <a:t>für die Umsetzung der Berufsorientierung (1)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496435" y="660613"/>
            <a:ext cx="3642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Schraffiert: </a:t>
            </a:r>
            <a:r>
              <a:rPr lang="de-DE" dirty="0" err="1" smtClean="0"/>
              <a:t>KAoA</a:t>
            </a:r>
            <a:r>
              <a:rPr lang="de-DE" dirty="0" smtClean="0"/>
              <a:t>-Standardelemente </a:t>
            </a:r>
            <a:endParaRPr lang="de-DE" dirty="0"/>
          </a:p>
        </p:txBody>
      </p:sp>
      <p:sp>
        <p:nvSpPr>
          <p:cNvPr id="67" name="Pfeil nach rechts 66"/>
          <p:cNvSpPr>
            <a:spLocks/>
          </p:cNvSpPr>
          <p:nvPr/>
        </p:nvSpPr>
        <p:spPr bwMode="auto">
          <a:xfrm>
            <a:off x="7164288" y="3477222"/>
            <a:ext cx="396000" cy="484632"/>
          </a:xfrm>
          <a:prstGeom prst="rightArrow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1" i="0" u="none" strike="noStrike" cap="none" normalizeH="0" baseline="0" smtClean="0">
              <a:ln>
                <a:noFill/>
              </a:ln>
              <a:solidFill>
                <a:srgbClr val="1E477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672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3CDBF355-9D70-489E-87DD-B1E74C511B99}" type="slidenum">
              <a:rPr lang="de-DE" smtClean="0"/>
              <a:pPr/>
              <a:t>24</a:t>
            </a:fld>
            <a:endParaRPr lang="de-DE" dirty="0"/>
          </a:p>
        </p:txBody>
      </p:sp>
      <p:sp>
        <p:nvSpPr>
          <p:cNvPr id="33" name="Textfeld 32"/>
          <p:cNvSpPr txBox="1">
            <a:spLocks noChangeArrowheads="1"/>
          </p:cNvSpPr>
          <p:nvPr/>
        </p:nvSpPr>
        <p:spPr bwMode="auto">
          <a:xfrm>
            <a:off x="458787" y="146249"/>
            <a:ext cx="8721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9pPr>
          </a:lstStyle>
          <a:p>
            <a:r>
              <a:rPr lang="de-DE" sz="2400" b="1" dirty="0" smtClean="0">
                <a:latin typeface="+mn-lt"/>
              </a:rPr>
              <a:t>Anlage 1: </a:t>
            </a:r>
            <a:r>
              <a:rPr lang="de-DE" altLang="de-DE" sz="2400" b="1" dirty="0">
                <a:latin typeface="+mn-lt"/>
              </a:rPr>
              <a:t>Beispiele </a:t>
            </a:r>
            <a:r>
              <a:rPr lang="de-DE" altLang="de-DE" sz="2400" b="1" dirty="0" smtClean="0">
                <a:latin typeface="+mn-lt"/>
              </a:rPr>
              <a:t>für die Umsetzung der Berufsorientierung (2)</a:t>
            </a:r>
            <a:endParaRPr lang="de-DE" altLang="de-DE" sz="2400" b="1" dirty="0">
              <a:latin typeface="+mn-lt"/>
            </a:endParaRPr>
          </a:p>
        </p:txBody>
      </p:sp>
      <p:grpSp>
        <p:nvGrpSpPr>
          <p:cNvPr id="48" name="Gruppieren 47"/>
          <p:cNvGrpSpPr/>
          <p:nvPr/>
        </p:nvGrpSpPr>
        <p:grpSpPr>
          <a:xfrm>
            <a:off x="5283323" y="2420888"/>
            <a:ext cx="2465620" cy="2656329"/>
            <a:chOff x="3437063" y="2051911"/>
            <a:chExt cx="2465620" cy="2656329"/>
          </a:xfrm>
        </p:grpSpPr>
        <p:sp>
          <p:nvSpPr>
            <p:cNvPr id="49" name="Ellipse 48"/>
            <p:cNvSpPr/>
            <p:nvPr/>
          </p:nvSpPr>
          <p:spPr bwMode="auto">
            <a:xfrm>
              <a:off x="3437063" y="2051911"/>
              <a:ext cx="1311150" cy="914400"/>
            </a:xfrm>
            <a:prstGeom prst="ellipse">
              <a:avLst/>
            </a:prstGeom>
            <a:ln/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000" b="1" i="0" u="none" strike="noStrike" cap="none" normalizeH="0" baseline="0" dirty="0" smtClean="0">
                  <a:ln>
                    <a:noFill/>
                  </a:ln>
                  <a:solidFill>
                    <a:srgbClr val="1E4770"/>
                  </a:solidFill>
                  <a:effectLst/>
                  <a:latin typeface="Arial" charset="0"/>
                </a:rPr>
                <a:t>Talente,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000" b="1" i="0" u="none" strike="noStrike" cap="none" normalizeH="0" baseline="0" dirty="0" smtClean="0">
                  <a:ln>
                    <a:noFill/>
                  </a:ln>
                  <a:solidFill>
                    <a:srgbClr val="1E4770"/>
                  </a:solidFill>
                  <a:effectLst/>
                  <a:latin typeface="Arial" charset="0"/>
                </a:rPr>
                <a:t>Fähigkeiten,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000" dirty="0" err="1" smtClean="0">
                  <a:solidFill>
                    <a:srgbClr val="1E4770"/>
                  </a:solidFill>
                  <a:latin typeface="Arial" charset="0"/>
                </a:rPr>
                <a:t>Einschrän-kungen</a:t>
              </a:r>
              <a:endParaRPr kumimoji="0" lang="de-DE" sz="1000" b="1" i="0" u="none" strike="noStrike" cap="none" normalizeH="0" baseline="0" dirty="0" smtClean="0">
                <a:ln>
                  <a:noFill/>
                </a:ln>
                <a:solidFill>
                  <a:srgbClr val="1E4770"/>
                </a:solidFill>
                <a:effectLst/>
                <a:latin typeface="Arial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000" b="1" i="0" u="none" strike="noStrike" cap="none" normalizeH="0" baseline="0" dirty="0" smtClean="0">
                <a:ln>
                  <a:noFill/>
                </a:ln>
                <a:solidFill>
                  <a:srgbClr val="1E4770"/>
                </a:solidFill>
                <a:effectLst/>
                <a:latin typeface="Arial" charset="0"/>
              </a:endParaRPr>
            </a:p>
          </p:txBody>
        </p:sp>
        <p:sp>
          <p:nvSpPr>
            <p:cNvPr id="50" name="Ellipse 49"/>
            <p:cNvSpPr/>
            <p:nvPr/>
          </p:nvSpPr>
          <p:spPr bwMode="auto">
            <a:xfrm>
              <a:off x="4591533" y="2056671"/>
              <a:ext cx="1311150" cy="914400"/>
            </a:xfrm>
            <a:prstGeom prst="ellipse">
              <a:avLst/>
            </a:prstGeom>
            <a:ln/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000" b="1" i="0" u="none" strike="noStrike" cap="none" normalizeH="0" baseline="0" dirty="0" smtClean="0">
                  <a:ln>
                    <a:noFill/>
                  </a:ln>
                  <a:solidFill>
                    <a:srgbClr val="1E4770"/>
                  </a:solidFill>
                  <a:effectLst/>
                  <a:latin typeface="Arial" charset="0"/>
                </a:rPr>
                <a:t>Interessen</a:t>
              </a:r>
            </a:p>
          </p:txBody>
        </p:sp>
        <p:sp>
          <p:nvSpPr>
            <p:cNvPr id="51" name="Ellipse 50"/>
            <p:cNvSpPr/>
            <p:nvPr/>
          </p:nvSpPr>
          <p:spPr bwMode="auto">
            <a:xfrm>
              <a:off x="3437063" y="3793840"/>
              <a:ext cx="1332000" cy="914400"/>
            </a:xfrm>
            <a:prstGeom prst="ellipse">
              <a:avLst/>
            </a:prstGeom>
            <a:ln/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000" b="1" i="0" u="none" strike="noStrike" cap="none" normalizeH="0" baseline="0" dirty="0" smtClean="0">
                  <a:ln>
                    <a:noFill/>
                  </a:ln>
                  <a:solidFill>
                    <a:srgbClr val="1E4770"/>
                  </a:solidFill>
                  <a:effectLst/>
                  <a:latin typeface="Arial" charset="0"/>
                </a:rPr>
                <a:t>Erfahrungen aus der Berufs-information-phase</a:t>
              </a:r>
            </a:p>
          </p:txBody>
        </p:sp>
        <p:sp>
          <p:nvSpPr>
            <p:cNvPr id="52" name="Ellipse 51"/>
            <p:cNvSpPr/>
            <p:nvPr/>
          </p:nvSpPr>
          <p:spPr bwMode="auto">
            <a:xfrm>
              <a:off x="4480346" y="3780121"/>
              <a:ext cx="1311150" cy="914400"/>
            </a:xfrm>
            <a:prstGeom prst="ellipse">
              <a:avLst/>
            </a:prstGeom>
            <a:ln/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000" dirty="0" smtClean="0">
                  <a:solidFill>
                    <a:srgbClr val="1E4770"/>
                  </a:solidFill>
                  <a:latin typeface="Arial" charset="0"/>
                </a:rPr>
                <a:t>Kompetenz-entwicklung im </a:t>
              </a:r>
              <a:r>
                <a:rPr lang="de-DE" sz="1000" dirty="0">
                  <a:solidFill>
                    <a:srgbClr val="1E4770"/>
                  </a:solidFill>
                  <a:latin typeface="Arial" charset="0"/>
                </a:rPr>
                <a:t>U</a:t>
              </a:r>
              <a:r>
                <a:rPr lang="de-DE" sz="1000" dirty="0" smtClean="0">
                  <a:solidFill>
                    <a:srgbClr val="1E4770"/>
                  </a:solidFill>
                  <a:latin typeface="Arial" charset="0"/>
                </a:rPr>
                <a:t>nterricht</a:t>
              </a:r>
              <a:endParaRPr kumimoji="0" lang="de-DE" sz="1000" b="1" i="0" u="none" strike="noStrike" cap="none" normalizeH="0" baseline="0" dirty="0" smtClean="0">
                <a:ln>
                  <a:noFill/>
                </a:ln>
                <a:solidFill>
                  <a:srgbClr val="1E4770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53" name="Gruppieren 52"/>
          <p:cNvGrpSpPr/>
          <p:nvPr/>
        </p:nvGrpSpPr>
        <p:grpSpPr>
          <a:xfrm>
            <a:off x="2209598" y="2486706"/>
            <a:ext cx="2800352" cy="3750606"/>
            <a:chOff x="562083" y="1959607"/>
            <a:chExt cx="2800352" cy="3750606"/>
          </a:xfrm>
        </p:grpSpPr>
        <p:sp>
          <p:nvSpPr>
            <p:cNvPr id="54" name="Rechteck 53"/>
            <p:cNvSpPr/>
            <p:nvPr/>
          </p:nvSpPr>
          <p:spPr bwMode="auto">
            <a:xfrm>
              <a:off x="562083" y="2795511"/>
              <a:ext cx="1400176" cy="828675"/>
            </a:xfrm>
            <a:prstGeom prst="rect">
              <a:avLst/>
            </a:prstGeom>
            <a:solidFill>
              <a:srgbClr val="92D050"/>
            </a:solidFill>
            <a:ln/>
            <a:ex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1" i="0" u="none" strike="noStrike" cap="none" normalizeH="0" baseline="0" dirty="0" smtClean="0">
                  <a:ln>
                    <a:noFill/>
                  </a:ln>
                  <a:solidFill>
                    <a:srgbClr val="1E4770"/>
                  </a:solidFill>
                  <a:effectLst/>
                  <a:latin typeface="Arial" charset="0"/>
                </a:rPr>
                <a:t>Berufsbild-Messen</a:t>
              </a:r>
            </a:p>
          </p:txBody>
        </p:sp>
        <p:grpSp>
          <p:nvGrpSpPr>
            <p:cNvPr id="55" name="Gruppieren 54"/>
            <p:cNvGrpSpPr/>
            <p:nvPr/>
          </p:nvGrpSpPr>
          <p:grpSpPr>
            <a:xfrm>
              <a:off x="562083" y="1959607"/>
              <a:ext cx="2800352" cy="3750606"/>
              <a:chOff x="562083" y="1959607"/>
              <a:chExt cx="2800352" cy="3750606"/>
            </a:xfrm>
          </p:grpSpPr>
          <p:sp>
            <p:nvSpPr>
              <p:cNvPr id="56" name="Rechteck 55"/>
              <p:cNvSpPr/>
              <p:nvPr/>
            </p:nvSpPr>
            <p:spPr bwMode="auto">
              <a:xfrm>
                <a:off x="562083" y="3624186"/>
                <a:ext cx="1400176" cy="828675"/>
              </a:xfrm>
              <a:prstGeom prst="rect">
                <a:avLst/>
              </a:prstGeom>
              <a:solidFill>
                <a:srgbClr val="92D050"/>
              </a:solidFill>
              <a:ln/>
              <a:extLst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b="1" i="0" u="none" strike="noStrike" cap="none" normalizeH="0" baseline="0" dirty="0" smtClean="0">
                    <a:ln>
                      <a:noFill/>
                    </a:ln>
                    <a:solidFill>
                      <a:srgbClr val="1E4770"/>
                    </a:solidFill>
                    <a:effectLst/>
                    <a:latin typeface="Arial" charset="0"/>
                  </a:rPr>
                  <a:t>Tage der Offenen Tür</a:t>
                </a:r>
              </a:p>
            </p:txBody>
          </p:sp>
          <p:sp>
            <p:nvSpPr>
              <p:cNvPr id="57" name="Rechteck 56"/>
              <p:cNvSpPr/>
              <p:nvPr/>
            </p:nvSpPr>
            <p:spPr bwMode="auto">
              <a:xfrm>
                <a:off x="1962259" y="1964367"/>
                <a:ext cx="1400176" cy="828675"/>
              </a:xfrm>
              <a:prstGeom prst="rect">
                <a:avLst/>
              </a:prstGeom>
              <a:solidFill>
                <a:srgbClr val="92D050"/>
              </a:solidFill>
              <a:ln/>
              <a:extLst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smtClean="0">
                    <a:solidFill>
                      <a:srgbClr val="1E4770"/>
                    </a:solidFill>
                    <a:latin typeface="Arial" charset="0"/>
                  </a:rPr>
                  <a:t>Info-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smtClean="0">
                    <a:solidFill>
                      <a:srgbClr val="1E4770"/>
                    </a:solidFill>
                    <a:latin typeface="Arial" charset="0"/>
                  </a:rPr>
                  <a:t>Materialien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smtClean="0">
                    <a:solidFill>
                      <a:srgbClr val="1E4770"/>
                    </a:solidFill>
                    <a:latin typeface="Arial" charset="0"/>
                  </a:rPr>
                  <a:t>BOB</a:t>
                </a:r>
                <a:endParaRPr kumimoji="0" lang="de-DE" sz="1200" b="1" i="0" u="none" strike="noStrike" cap="none" normalizeH="0" baseline="0" dirty="0" smtClean="0">
                  <a:ln>
                    <a:noFill/>
                  </a:ln>
                  <a:solidFill>
                    <a:srgbClr val="1E477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8" name="Rechteck 57"/>
              <p:cNvSpPr/>
              <p:nvPr/>
            </p:nvSpPr>
            <p:spPr bwMode="auto">
              <a:xfrm>
                <a:off x="1962259" y="3631243"/>
                <a:ext cx="1400176" cy="828675"/>
              </a:xfrm>
              <a:prstGeom prst="rect">
                <a:avLst/>
              </a:prstGeom>
              <a:solidFill>
                <a:srgbClr val="92D050"/>
              </a:solidFill>
              <a:ln/>
              <a:extLst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b="1" i="0" u="none" strike="noStrike" cap="none" normalizeH="0" baseline="0" dirty="0" smtClean="0">
                    <a:ln>
                      <a:noFill/>
                    </a:ln>
                    <a:solidFill>
                      <a:srgbClr val="1E4770"/>
                    </a:solidFill>
                    <a:effectLst/>
                    <a:latin typeface="Arial" charset="0"/>
                  </a:rPr>
                  <a:t>Betriebs-besichtigung</a:t>
                </a:r>
              </a:p>
            </p:txBody>
          </p:sp>
          <p:sp>
            <p:nvSpPr>
              <p:cNvPr id="59" name="Rechteck 58"/>
              <p:cNvSpPr/>
              <p:nvPr/>
            </p:nvSpPr>
            <p:spPr bwMode="auto">
              <a:xfrm>
                <a:off x="562083" y="1959607"/>
                <a:ext cx="1400176" cy="828675"/>
              </a:xfrm>
              <a:prstGeom prst="rect">
                <a:avLst/>
              </a:prstGeom>
              <a:solidFill>
                <a:srgbClr val="92D050"/>
              </a:solidFill>
              <a:ln/>
              <a:extLst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200" dirty="0" smtClean="0">
                    <a:solidFill>
                      <a:srgbClr val="1E4770"/>
                    </a:solidFill>
                    <a:latin typeface="Arial" charset="0"/>
                  </a:rPr>
                  <a:t>Info-veranstaltungen in der Schule</a:t>
                </a:r>
                <a:endParaRPr kumimoji="0" lang="de-DE" sz="1200" b="1" i="0" u="none" strike="noStrike" cap="none" normalizeH="0" baseline="0" dirty="0" smtClean="0">
                  <a:ln>
                    <a:noFill/>
                  </a:ln>
                  <a:solidFill>
                    <a:srgbClr val="1E477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0" name="Rechteck 59"/>
              <p:cNvSpPr/>
              <p:nvPr/>
            </p:nvSpPr>
            <p:spPr bwMode="auto">
              <a:xfrm>
                <a:off x="562083" y="5295688"/>
                <a:ext cx="2800352" cy="414525"/>
              </a:xfrm>
              <a:prstGeom prst="rect">
                <a:avLst/>
              </a:prstGeom>
              <a:solidFill>
                <a:srgbClr val="FFFF00"/>
              </a:solidFill>
              <a:ln/>
              <a:extLst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b="1" i="0" u="none" strike="noStrike" cap="none" normalizeH="0" baseline="0" dirty="0" smtClean="0">
                    <a:ln>
                      <a:noFill/>
                    </a:ln>
                    <a:solidFill>
                      <a:srgbClr val="1E4770"/>
                    </a:solidFill>
                    <a:effectLst/>
                    <a:latin typeface="Arial" charset="0"/>
                  </a:rPr>
                  <a:t>Unterrichtliche Thematisierung</a:t>
                </a:r>
              </a:p>
            </p:txBody>
          </p:sp>
          <p:sp>
            <p:nvSpPr>
              <p:cNvPr id="61" name="Rechteck 60"/>
              <p:cNvSpPr/>
              <p:nvPr/>
            </p:nvSpPr>
            <p:spPr bwMode="auto">
              <a:xfrm>
                <a:off x="562083" y="4452861"/>
                <a:ext cx="1400176" cy="828675"/>
              </a:xfrm>
              <a:prstGeom prst="rect">
                <a:avLst/>
              </a:prstGeom>
              <a:solidFill>
                <a:srgbClr val="92D050"/>
              </a:solidFill>
              <a:ln/>
              <a:extLst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200" b="1" i="0" u="none" strike="noStrike" cap="none" normalizeH="0" baseline="0" dirty="0" smtClean="0">
                    <a:ln>
                      <a:noFill/>
                    </a:ln>
                    <a:solidFill>
                      <a:srgbClr val="1E4770"/>
                    </a:solidFill>
                    <a:effectLst/>
                    <a:latin typeface="Arial" charset="0"/>
                  </a:rPr>
                  <a:t>BIZ</a:t>
                </a:r>
              </a:p>
            </p:txBody>
          </p:sp>
          <p:sp>
            <p:nvSpPr>
              <p:cNvPr id="62" name="Rechteck 61"/>
              <p:cNvSpPr/>
              <p:nvPr/>
            </p:nvSpPr>
            <p:spPr bwMode="auto">
              <a:xfrm>
                <a:off x="1962259" y="4459918"/>
                <a:ext cx="1400176" cy="828675"/>
              </a:xfrm>
              <a:prstGeom prst="rect">
                <a:avLst/>
              </a:prstGeom>
              <a:solidFill>
                <a:srgbClr val="92D050"/>
              </a:solidFill>
              <a:ln/>
              <a:extLst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de-DE" sz="1200" dirty="0" smtClean="0">
                    <a:solidFill>
                      <a:srgbClr val="1E4770"/>
                    </a:solidFill>
                    <a:latin typeface="Arial" charset="0"/>
                  </a:rPr>
                  <a:t>Information durch Eltern </a:t>
                </a:r>
                <a:r>
                  <a:rPr lang="de-DE" sz="1200" dirty="0">
                    <a:solidFill>
                      <a:srgbClr val="1E4770"/>
                    </a:solidFill>
                    <a:latin typeface="Arial" charset="0"/>
                  </a:rPr>
                  <a:t>und Peergroup</a:t>
                </a:r>
              </a:p>
            </p:txBody>
          </p:sp>
        </p:grpSp>
      </p:grpSp>
      <p:sp>
        <p:nvSpPr>
          <p:cNvPr id="63" name="Textfeld 62"/>
          <p:cNvSpPr txBox="1"/>
          <p:nvPr/>
        </p:nvSpPr>
        <p:spPr>
          <a:xfrm>
            <a:off x="488052" y="650305"/>
            <a:ext cx="3642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Schraffiert: </a:t>
            </a:r>
            <a:r>
              <a:rPr lang="de-DE" dirty="0" err="1" smtClean="0"/>
              <a:t>KAoA</a:t>
            </a:r>
            <a:r>
              <a:rPr lang="de-DE" dirty="0" smtClean="0"/>
              <a:t>-Standardelemente </a:t>
            </a:r>
            <a:endParaRPr lang="de-DE" dirty="0"/>
          </a:p>
        </p:txBody>
      </p:sp>
      <p:sp>
        <p:nvSpPr>
          <p:cNvPr id="64" name="Rechteck 63"/>
          <p:cNvSpPr/>
          <p:nvPr/>
        </p:nvSpPr>
        <p:spPr bwMode="auto">
          <a:xfrm>
            <a:off x="3609774" y="3322610"/>
            <a:ext cx="1400176" cy="828675"/>
          </a:xfrm>
          <a:prstGeom prst="rect">
            <a:avLst/>
          </a:prstGeom>
          <a:pattFill prst="ltDnDiag">
            <a:fgClr>
              <a:srgbClr val="92D050"/>
            </a:fgClr>
            <a:bgClr>
              <a:schemeClr val="bg1"/>
            </a:bgClr>
          </a:pattFill>
          <a:ln/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solidFill>
                  <a:srgbClr val="1E4770"/>
                </a:solidFill>
                <a:effectLst/>
                <a:latin typeface="Arial" charset="0"/>
              </a:rPr>
              <a:t>SBO 6.1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solidFill>
                  <a:srgbClr val="1E4770"/>
                </a:solidFill>
                <a:effectLst/>
                <a:latin typeface="Arial" charset="0"/>
              </a:rPr>
              <a:t>Berufsfeld-erkundung</a:t>
            </a:r>
          </a:p>
        </p:txBody>
      </p:sp>
      <p:sp>
        <p:nvSpPr>
          <p:cNvPr id="65" name="Pfeil nach rechts 64"/>
          <p:cNvSpPr>
            <a:spLocks/>
          </p:cNvSpPr>
          <p:nvPr/>
        </p:nvSpPr>
        <p:spPr bwMode="auto">
          <a:xfrm>
            <a:off x="7335595" y="3578825"/>
            <a:ext cx="396000" cy="484632"/>
          </a:xfrm>
          <a:prstGeom prst="rightArrow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1" i="0" u="none" strike="noStrike" cap="none" normalizeH="0" baseline="0" smtClean="0">
              <a:ln>
                <a:noFill/>
              </a:ln>
              <a:solidFill>
                <a:srgbClr val="1E4770"/>
              </a:solidFill>
              <a:effectLst/>
              <a:latin typeface="Arial" charset="0"/>
            </a:endParaRPr>
          </a:p>
        </p:txBody>
      </p:sp>
      <p:sp>
        <p:nvSpPr>
          <p:cNvPr id="66" name="Rechteck 19"/>
          <p:cNvSpPr>
            <a:spLocks noChangeArrowheads="1"/>
          </p:cNvSpPr>
          <p:nvPr/>
        </p:nvSpPr>
        <p:spPr bwMode="auto">
          <a:xfrm>
            <a:off x="666801" y="1189795"/>
            <a:ext cx="7785247" cy="90067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  <a:extLst/>
        </p:spPr>
        <p:txBody>
          <a:bodyPr wrap="none" anchor="ctr"/>
          <a:lstStyle/>
          <a:p>
            <a:pPr algn="ctr"/>
            <a:r>
              <a:rPr lang="de-DE" sz="1500" b="1" dirty="0" smtClean="0">
                <a:solidFill>
                  <a:srgbClr val="000000"/>
                </a:solidFill>
              </a:rPr>
              <a:t>Berufsinformationsphase</a:t>
            </a:r>
          </a:p>
          <a:p>
            <a:pPr algn="ctr"/>
            <a:r>
              <a:rPr lang="de-DE" sz="1200" b="0" dirty="0">
                <a:solidFill>
                  <a:srgbClr val="000000"/>
                </a:solidFill>
              </a:rPr>
              <a:t>Ziele: </a:t>
            </a:r>
            <a:r>
              <a:rPr lang="de-DE" sz="1200" b="0" dirty="0" smtClean="0">
                <a:solidFill>
                  <a:srgbClr val="000000"/>
                </a:solidFill>
              </a:rPr>
              <a:t>Erweiterung des Berufswahlspektrums</a:t>
            </a:r>
          </a:p>
          <a:p>
            <a:pPr algn="ctr"/>
            <a:r>
              <a:rPr lang="de-DE" sz="1200" b="0" dirty="0" smtClean="0">
                <a:solidFill>
                  <a:srgbClr val="000000"/>
                </a:solidFill>
              </a:rPr>
              <a:t>Konkretisierung der Berufsfelder</a:t>
            </a:r>
            <a:endParaRPr lang="de-DE" sz="1200" dirty="0">
              <a:solidFill>
                <a:srgbClr val="000000"/>
              </a:solidFill>
            </a:endParaRPr>
          </a:p>
        </p:txBody>
      </p:sp>
      <p:grpSp>
        <p:nvGrpSpPr>
          <p:cNvPr id="67" name="Gruppieren 66"/>
          <p:cNvGrpSpPr/>
          <p:nvPr/>
        </p:nvGrpSpPr>
        <p:grpSpPr>
          <a:xfrm>
            <a:off x="5165626" y="3334143"/>
            <a:ext cx="1930190" cy="828674"/>
            <a:chOff x="3518111" y="2965166"/>
            <a:chExt cx="1930190" cy="828674"/>
          </a:xfrm>
        </p:grpSpPr>
        <p:sp>
          <p:nvSpPr>
            <p:cNvPr id="68" name="Rechteck 67"/>
            <p:cNvSpPr/>
            <p:nvPr/>
          </p:nvSpPr>
          <p:spPr bwMode="auto">
            <a:xfrm>
              <a:off x="4048125" y="2965166"/>
              <a:ext cx="1400176" cy="828674"/>
            </a:xfrm>
            <a:prstGeom prst="rect">
              <a:avLst/>
            </a:prstGeom>
            <a:pattFill prst="ltDnDiag">
              <a:fgClr>
                <a:srgbClr val="92D050"/>
              </a:fgClr>
              <a:bgClr>
                <a:schemeClr val="bg1"/>
              </a:bgClr>
            </a:pattFill>
            <a:ln/>
            <a:ex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sz="1200" b="1" dirty="0">
                  <a:solidFill>
                    <a:srgbClr val="1E4770"/>
                  </a:solidFill>
                  <a:latin typeface="Arial" charset="0"/>
                </a:rPr>
                <a:t>Beratung</a:t>
              </a:r>
            </a:p>
          </p:txBody>
        </p:sp>
        <p:sp>
          <p:nvSpPr>
            <p:cNvPr id="69" name="Pfeil nach rechts 68"/>
            <p:cNvSpPr>
              <a:spLocks/>
            </p:cNvSpPr>
            <p:nvPr/>
          </p:nvSpPr>
          <p:spPr bwMode="auto">
            <a:xfrm>
              <a:off x="3518111" y="3121750"/>
              <a:ext cx="396000" cy="484632"/>
            </a:xfrm>
            <a:prstGeom prst="rightArrow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800" b="1" i="0" u="none" strike="noStrike" cap="none" normalizeH="0" baseline="0" smtClean="0">
                <a:ln>
                  <a:noFill/>
                </a:ln>
                <a:solidFill>
                  <a:srgbClr val="1E4770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469328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3CDBF355-9D70-489E-87DD-B1E74C511B99}" type="slidenum">
              <a:rPr lang="de-DE" smtClean="0"/>
              <a:pPr/>
              <a:t>25</a:t>
            </a:fld>
            <a:endParaRPr lang="de-DE" dirty="0"/>
          </a:p>
        </p:txBody>
      </p:sp>
      <p:sp>
        <p:nvSpPr>
          <p:cNvPr id="3" name="Textfeld 2"/>
          <p:cNvSpPr txBox="1">
            <a:spLocks noChangeArrowheads="1"/>
          </p:cNvSpPr>
          <p:nvPr/>
        </p:nvSpPr>
        <p:spPr bwMode="auto">
          <a:xfrm>
            <a:off x="467171" y="159023"/>
            <a:ext cx="8721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9pPr>
          </a:lstStyle>
          <a:p>
            <a:r>
              <a:rPr lang="de-DE" altLang="de-DE" sz="2400" b="1" dirty="0" smtClean="0">
                <a:latin typeface="+mn-lt"/>
              </a:rPr>
              <a:t>Anlage 1: Beispiele für die Umsetzung der Berufsorientierung (3)</a:t>
            </a:r>
            <a:endParaRPr lang="de-DE" altLang="de-DE" sz="2400" b="1" dirty="0">
              <a:latin typeface="+mn-lt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04819" y="620688"/>
            <a:ext cx="3642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Schraffiert: </a:t>
            </a:r>
            <a:r>
              <a:rPr lang="de-DE" dirty="0" err="1" smtClean="0"/>
              <a:t>KAoA</a:t>
            </a:r>
            <a:r>
              <a:rPr lang="de-DE" dirty="0" smtClean="0"/>
              <a:t>-Standardelemente </a:t>
            </a:r>
            <a:endParaRPr lang="de-DE" dirty="0"/>
          </a:p>
        </p:txBody>
      </p:sp>
      <p:sp>
        <p:nvSpPr>
          <p:cNvPr id="22" name="Pfeil nach rechts 21"/>
          <p:cNvSpPr>
            <a:spLocks/>
          </p:cNvSpPr>
          <p:nvPr/>
        </p:nvSpPr>
        <p:spPr bwMode="auto">
          <a:xfrm>
            <a:off x="7128328" y="3303198"/>
            <a:ext cx="396000" cy="484632"/>
          </a:xfrm>
          <a:prstGeom prst="rightArrow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1" i="0" u="none" strike="noStrike" cap="none" normalizeH="0" baseline="0" dirty="0">
              <a:ln>
                <a:noFill/>
              </a:ln>
              <a:solidFill>
                <a:srgbClr val="1E4770"/>
              </a:solidFill>
              <a:effectLst/>
              <a:latin typeface="Arial" charset="0"/>
            </a:endParaRPr>
          </a:p>
        </p:txBody>
      </p:sp>
      <p:sp>
        <p:nvSpPr>
          <p:cNvPr id="30" name="Rechteck 19"/>
          <p:cNvSpPr>
            <a:spLocks noChangeArrowheads="1"/>
          </p:cNvSpPr>
          <p:nvPr/>
        </p:nvSpPr>
        <p:spPr bwMode="auto">
          <a:xfrm>
            <a:off x="611560" y="1113514"/>
            <a:ext cx="8136903" cy="900670"/>
          </a:xfrm>
          <a:prstGeom prst="rect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  <a:extLst/>
        </p:spPr>
        <p:txBody>
          <a:bodyPr wrap="none" anchor="ctr"/>
          <a:lstStyle/>
          <a:p>
            <a:pPr algn="ctr"/>
            <a:r>
              <a:rPr lang="de-DE" sz="1500" b="1" dirty="0">
                <a:solidFill>
                  <a:srgbClr val="000000"/>
                </a:solidFill>
              </a:rPr>
              <a:t>Berufspraxisphase</a:t>
            </a:r>
          </a:p>
          <a:p>
            <a:pPr algn="ctr"/>
            <a:r>
              <a:rPr lang="de-DE" sz="1200" b="0" dirty="0">
                <a:solidFill>
                  <a:srgbClr val="000000"/>
                </a:solidFill>
              </a:rPr>
              <a:t>Ziel: Konkretisierung der Berufswahl</a:t>
            </a:r>
            <a:endParaRPr lang="de-DE" sz="1200" dirty="0">
              <a:solidFill>
                <a:srgbClr val="000000"/>
              </a:solidFill>
            </a:endParaRPr>
          </a:p>
        </p:txBody>
      </p:sp>
      <p:grpSp>
        <p:nvGrpSpPr>
          <p:cNvPr id="40" name="Gruppieren 39"/>
          <p:cNvGrpSpPr/>
          <p:nvPr/>
        </p:nvGrpSpPr>
        <p:grpSpPr>
          <a:xfrm>
            <a:off x="1259632" y="2171439"/>
            <a:ext cx="3421358" cy="1671602"/>
            <a:chOff x="1259632" y="2171439"/>
            <a:chExt cx="3421358" cy="1671602"/>
          </a:xfrm>
        </p:grpSpPr>
        <p:sp>
          <p:nvSpPr>
            <p:cNvPr id="18" name="Rechteck 17"/>
            <p:cNvSpPr/>
            <p:nvPr/>
          </p:nvSpPr>
          <p:spPr bwMode="auto">
            <a:xfrm>
              <a:off x="1800990" y="3014366"/>
              <a:ext cx="1440000" cy="828675"/>
            </a:xfrm>
            <a:prstGeom prst="rect">
              <a:avLst/>
            </a:prstGeom>
            <a:pattFill prst="ltDnDiag">
              <a:fgClr>
                <a:srgbClr val="00B0F0"/>
              </a:fgClr>
              <a:bgClr>
                <a:schemeClr val="bg1"/>
              </a:bgClr>
            </a:pattFill>
            <a:ln/>
            <a:ex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1" i="0" u="none" strike="noStrike" cap="none" normalizeH="0" baseline="0" dirty="0">
                  <a:ln>
                    <a:noFill/>
                  </a:ln>
                  <a:solidFill>
                    <a:srgbClr val="1E4770"/>
                  </a:solidFill>
                  <a:effectLst/>
                  <a:latin typeface="Arial" charset="0"/>
                </a:rPr>
                <a:t>SBO 6.3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1" i="0" u="none" strike="noStrike" cap="none" normalizeH="0" baseline="0" dirty="0">
                  <a:ln>
                    <a:noFill/>
                  </a:ln>
                  <a:solidFill>
                    <a:srgbClr val="1E4770"/>
                  </a:solidFill>
                  <a:effectLst/>
                  <a:latin typeface="Arial" charset="0"/>
                </a:rPr>
                <a:t>Durchführung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1" i="0" u="none" strike="noStrike" cap="none" normalizeH="0" baseline="0" dirty="0">
                  <a:ln>
                    <a:noFill/>
                  </a:ln>
                  <a:solidFill>
                    <a:srgbClr val="1E4770"/>
                  </a:solidFill>
                  <a:effectLst/>
                  <a:latin typeface="Arial" charset="0"/>
                </a:rPr>
                <a:t>Praxiskurse</a:t>
              </a:r>
            </a:p>
          </p:txBody>
        </p:sp>
        <p:sp>
          <p:nvSpPr>
            <p:cNvPr id="20" name="Rechteck 19"/>
            <p:cNvSpPr/>
            <p:nvPr/>
          </p:nvSpPr>
          <p:spPr bwMode="auto">
            <a:xfrm>
              <a:off x="3240990" y="2171439"/>
              <a:ext cx="1440000" cy="828675"/>
            </a:xfrm>
            <a:prstGeom prst="rect">
              <a:avLst/>
            </a:prstGeom>
            <a:pattFill prst="ltDnDiag">
              <a:fgClr>
                <a:srgbClr val="00B0F0"/>
              </a:fgClr>
              <a:bgClr>
                <a:schemeClr val="bg1"/>
              </a:bgClr>
            </a:pattFill>
            <a:ln/>
            <a:ex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de-DE" sz="1200" b="1" dirty="0">
                  <a:solidFill>
                    <a:srgbClr val="1E4770"/>
                  </a:solidFill>
                  <a:latin typeface="Arial" charset="0"/>
                </a:rPr>
                <a:t>SBO 6.2</a:t>
              </a:r>
            </a:p>
            <a:p>
              <a:pPr algn="ctr" eaLnBrk="0" hangingPunct="0"/>
              <a:r>
                <a:rPr lang="de-DE" sz="1200" b="1" dirty="0">
                  <a:solidFill>
                    <a:srgbClr val="1E4770"/>
                  </a:solidFill>
                  <a:latin typeface="Arial" charset="0"/>
                </a:rPr>
                <a:t>2. Betriebs-praktikum</a:t>
              </a:r>
            </a:p>
            <a:p>
              <a:pPr algn="ctr" eaLnBrk="0" hangingPunct="0"/>
              <a:r>
                <a:rPr lang="de-DE" sz="1200" b="1" dirty="0">
                  <a:solidFill>
                    <a:srgbClr val="1E4770"/>
                  </a:solidFill>
                  <a:latin typeface="Arial" charset="0"/>
                </a:rPr>
                <a:t>2-3 Wochen </a:t>
              </a:r>
              <a:endParaRPr kumimoji="0" lang="de-DE" sz="1200" b="1" i="0" u="none" strike="noStrike" cap="none" normalizeH="0" baseline="0" dirty="0">
                <a:ln>
                  <a:noFill/>
                </a:ln>
                <a:solidFill>
                  <a:srgbClr val="1E4770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Pfeil nach rechts 20"/>
            <p:cNvSpPr>
              <a:spLocks/>
            </p:cNvSpPr>
            <p:nvPr/>
          </p:nvSpPr>
          <p:spPr bwMode="auto">
            <a:xfrm>
              <a:off x="1259632" y="3280244"/>
              <a:ext cx="396000" cy="484632"/>
            </a:xfrm>
            <a:prstGeom prst="rightArrow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800" b="1" i="0" u="none" strike="noStrike" cap="none" normalizeH="0" baseline="0">
                <a:ln>
                  <a:noFill/>
                </a:ln>
                <a:solidFill>
                  <a:srgbClr val="1E4770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hteck 30"/>
            <p:cNvSpPr/>
            <p:nvPr/>
          </p:nvSpPr>
          <p:spPr bwMode="auto">
            <a:xfrm>
              <a:off x="1798950" y="2171439"/>
              <a:ext cx="1440000" cy="828675"/>
            </a:xfrm>
            <a:prstGeom prst="rect">
              <a:avLst/>
            </a:prstGeom>
            <a:pattFill prst="ltDnDiag">
              <a:fgClr>
                <a:srgbClr val="00B0F0"/>
              </a:fgClr>
              <a:bgClr>
                <a:schemeClr val="bg1"/>
              </a:bgClr>
            </a:pattFill>
            <a:ln/>
            <a:ex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de-DE" sz="1200" b="1" dirty="0">
                  <a:solidFill>
                    <a:srgbClr val="1E4770"/>
                  </a:solidFill>
                  <a:latin typeface="Arial" charset="0"/>
                </a:rPr>
                <a:t>SBO 6.2</a:t>
              </a:r>
            </a:p>
            <a:p>
              <a:pPr marL="228600" indent="-228600" algn="ctr" eaLnBrk="0" hangingPunct="0">
                <a:buAutoNum type="arabicPeriod"/>
              </a:pPr>
              <a:r>
                <a:rPr lang="de-DE" sz="1200" b="1" dirty="0">
                  <a:solidFill>
                    <a:srgbClr val="1E4770"/>
                  </a:solidFill>
                  <a:latin typeface="Arial" charset="0"/>
                </a:rPr>
                <a:t>Betriebs-praktikum</a:t>
              </a:r>
            </a:p>
            <a:p>
              <a:pPr algn="ctr" eaLnBrk="0" hangingPunct="0"/>
              <a:r>
                <a:rPr lang="de-DE" sz="1200" b="1" dirty="0">
                  <a:solidFill>
                    <a:srgbClr val="1E4770"/>
                  </a:solidFill>
                  <a:latin typeface="Arial" charset="0"/>
                </a:rPr>
                <a:t>2-3 Wochen </a:t>
              </a:r>
              <a:endParaRPr kumimoji="0" lang="de-DE" sz="1200" b="1" i="0" u="none" strike="noStrike" cap="none" normalizeH="0" baseline="0" dirty="0">
                <a:ln>
                  <a:noFill/>
                </a:ln>
                <a:solidFill>
                  <a:srgbClr val="1E4770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1" name="Gruppieren 40"/>
          <p:cNvGrpSpPr/>
          <p:nvPr/>
        </p:nvGrpSpPr>
        <p:grpSpPr>
          <a:xfrm>
            <a:off x="1798950" y="3017717"/>
            <a:ext cx="2884080" cy="2893915"/>
            <a:chOff x="1798950" y="3017717"/>
            <a:chExt cx="2884080" cy="2893915"/>
          </a:xfrm>
        </p:grpSpPr>
        <p:sp>
          <p:nvSpPr>
            <p:cNvPr id="32" name="Rechteck 31"/>
            <p:cNvSpPr/>
            <p:nvPr/>
          </p:nvSpPr>
          <p:spPr bwMode="auto">
            <a:xfrm>
              <a:off x="3240990" y="3017717"/>
              <a:ext cx="1440000" cy="828675"/>
            </a:xfrm>
            <a:prstGeom prst="rect">
              <a:avLst/>
            </a:prstGeom>
            <a:solidFill>
              <a:srgbClr val="00B0F0"/>
            </a:solidFill>
            <a:ln/>
            <a:ex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de-DE" sz="1200" b="0" dirty="0">
                  <a:solidFill>
                    <a:srgbClr val="1E4770"/>
                  </a:solidFill>
                  <a:latin typeface="Arial" charset="0"/>
                </a:rPr>
                <a:t>Duales Orientierungs-praktikum</a:t>
              </a:r>
            </a:p>
          </p:txBody>
        </p:sp>
        <p:sp>
          <p:nvSpPr>
            <p:cNvPr id="33" name="Rechteck 32"/>
            <p:cNvSpPr/>
            <p:nvPr/>
          </p:nvSpPr>
          <p:spPr bwMode="auto">
            <a:xfrm>
              <a:off x="1800990" y="3843041"/>
              <a:ext cx="1440000" cy="828675"/>
            </a:xfrm>
            <a:prstGeom prst="rect">
              <a:avLst/>
            </a:prstGeom>
            <a:solidFill>
              <a:srgbClr val="00B0F0"/>
            </a:solidFill>
            <a:ln/>
            <a:ex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de-DE" sz="1200" b="0" dirty="0">
                  <a:solidFill>
                    <a:srgbClr val="1E4770"/>
                  </a:solidFill>
                  <a:latin typeface="Arial" charset="0"/>
                </a:rPr>
                <a:t>Schnupper-praktikum</a:t>
              </a:r>
              <a:endParaRPr kumimoji="0" lang="de-DE" sz="1200" b="0" i="0" u="none" strike="noStrike" cap="none" normalizeH="0" baseline="0" dirty="0">
                <a:ln>
                  <a:noFill/>
                </a:ln>
                <a:solidFill>
                  <a:srgbClr val="1E4770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hteck 33"/>
            <p:cNvSpPr/>
            <p:nvPr/>
          </p:nvSpPr>
          <p:spPr bwMode="auto">
            <a:xfrm>
              <a:off x="3238950" y="3847425"/>
              <a:ext cx="1440000" cy="828675"/>
            </a:xfrm>
            <a:prstGeom prst="rect">
              <a:avLst/>
            </a:prstGeom>
            <a:solidFill>
              <a:srgbClr val="00B0F0"/>
            </a:solidFill>
            <a:ln/>
            <a:ex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de-DE" sz="1200" b="0" dirty="0">
                  <a:solidFill>
                    <a:srgbClr val="1E4770"/>
                  </a:solidFill>
                  <a:latin typeface="Arial" charset="0"/>
                </a:rPr>
                <a:t>Sozialpraktikum</a:t>
              </a:r>
              <a:endParaRPr kumimoji="0" lang="de-DE" sz="1200" b="0" i="0" u="none" strike="noStrike" cap="none" normalizeH="0" baseline="0" dirty="0">
                <a:ln>
                  <a:noFill/>
                </a:ln>
                <a:solidFill>
                  <a:srgbClr val="1E4770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hteck 34"/>
            <p:cNvSpPr/>
            <p:nvPr/>
          </p:nvSpPr>
          <p:spPr bwMode="auto">
            <a:xfrm>
              <a:off x="1800990" y="5515569"/>
              <a:ext cx="2882040" cy="396063"/>
            </a:xfrm>
            <a:prstGeom prst="rect">
              <a:avLst/>
            </a:prstGeom>
            <a:solidFill>
              <a:srgbClr val="FFFF00"/>
            </a:solidFill>
            <a:ln/>
            <a:ex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1" i="0" u="none" strike="noStrike" cap="none" normalizeH="0" baseline="0" dirty="0">
                  <a:ln>
                    <a:noFill/>
                  </a:ln>
                  <a:solidFill>
                    <a:srgbClr val="1E4770"/>
                  </a:solidFill>
                  <a:effectLst/>
                  <a:latin typeface="Arial" charset="0"/>
                </a:rPr>
                <a:t>Unterrichtliche Thematisierung</a:t>
              </a:r>
            </a:p>
          </p:txBody>
        </p:sp>
        <p:sp>
          <p:nvSpPr>
            <p:cNvPr id="36" name="Rechteck 35"/>
            <p:cNvSpPr/>
            <p:nvPr/>
          </p:nvSpPr>
          <p:spPr bwMode="auto">
            <a:xfrm>
              <a:off x="1798950" y="4676100"/>
              <a:ext cx="1440000" cy="828675"/>
            </a:xfrm>
            <a:prstGeom prst="rect">
              <a:avLst/>
            </a:prstGeom>
            <a:solidFill>
              <a:srgbClr val="00B0F0"/>
            </a:solidFill>
            <a:ln/>
            <a:ex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de-DE" sz="1200" b="0" dirty="0">
                  <a:solidFill>
                    <a:srgbClr val="1E4770"/>
                  </a:solidFill>
                  <a:latin typeface="Arial" charset="0"/>
                </a:rPr>
                <a:t>Schülerfirmen</a:t>
              </a:r>
              <a:endParaRPr kumimoji="0" lang="de-DE" sz="1200" b="0" i="0" u="none" strike="noStrike" cap="none" normalizeH="0" baseline="0" dirty="0">
                <a:ln>
                  <a:noFill/>
                </a:ln>
                <a:solidFill>
                  <a:srgbClr val="1E4770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hteck 36"/>
            <p:cNvSpPr/>
            <p:nvPr/>
          </p:nvSpPr>
          <p:spPr bwMode="auto">
            <a:xfrm>
              <a:off x="3236910" y="4680484"/>
              <a:ext cx="1440000" cy="828675"/>
            </a:xfrm>
            <a:prstGeom prst="rect">
              <a:avLst/>
            </a:prstGeom>
            <a:solidFill>
              <a:srgbClr val="00B0F0"/>
            </a:solidFill>
            <a:ln/>
            <a:ex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de-DE" sz="1200" b="0" dirty="0">
                  <a:solidFill>
                    <a:srgbClr val="1E4770"/>
                  </a:solidFill>
                  <a:latin typeface="Arial" charset="0"/>
                </a:rPr>
                <a:t>Weitere Praxisformate und Praktikums-formen</a:t>
              </a:r>
            </a:p>
          </p:txBody>
        </p:sp>
      </p:grpSp>
      <p:grpSp>
        <p:nvGrpSpPr>
          <p:cNvPr id="43" name="Gruppieren 42"/>
          <p:cNvGrpSpPr/>
          <p:nvPr/>
        </p:nvGrpSpPr>
        <p:grpSpPr>
          <a:xfrm>
            <a:off x="4899054" y="2233612"/>
            <a:ext cx="2697282" cy="3477940"/>
            <a:chOff x="4899054" y="2233612"/>
            <a:chExt cx="2697282" cy="3477940"/>
          </a:xfrm>
        </p:grpSpPr>
        <p:sp>
          <p:nvSpPr>
            <p:cNvPr id="26" name="Ellipse 25"/>
            <p:cNvSpPr/>
            <p:nvPr/>
          </p:nvSpPr>
          <p:spPr bwMode="auto">
            <a:xfrm>
              <a:off x="4899054" y="2233612"/>
              <a:ext cx="1311150" cy="914400"/>
            </a:xfrm>
            <a:prstGeom prst="ellipse">
              <a:avLst/>
            </a:prstGeom>
            <a:ln/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000" b="0" i="0" u="none" strike="noStrike" cap="none" normalizeH="0" baseline="0" dirty="0">
                  <a:ln>
                    <a:noFill/>
                  </a:ln>
                  <a:solidFill>
                    <a:srgbClr val="1E4770"/>
                  </a:solidFill>
                  <a:effectLst/>
                  <a:latin typeface="Arial" charset="0"/>
                </a:rPr>
                <a:t>Talente,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000" b="0" i="0" u="none" strike="noStrike" cap="none" normalizeH="0" baseline="0" dirty="0">
                  <a:ln>
                    <a:noFill/>
                  </a:ln>
                  <a:solidFill>
                    <a:srgbClr val="1E4770"/>
                  </a:solidFill>
                  <a:effectLst/>
                  <a:latin typeface="Arial" charset="0"/>
                </a:rPr>
                <a:t>Fähigkeiten,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000" b="0" dirty="0" err="1">
                  <a:solidFill>
                    <a:srgbClr val="1E4770"/>
                  </a:solidFill>
                  <a:latin typeface="Arial" charset="0"/>
                </a:rPr>
                <a:t>Einschrän-kungen</a:t>
              </a:r>
              <a:endParaRPr kumimoji="0" lang="de-DE" sz="1000" b="0" i="0" u="none" strike="noStrike" cap="none" normalizeH="0" baseline="0" dirty="0">
                <a:ln>
                  <a:noFill/>
                </a:ln>
                <a:solidFill>
                  <a:srgbClr val="1E4770"/>
                </a:solidFill>
                <a:effectLst/>
                <a:latin typeface="Arial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500" b="0" i="0" u="none" strike="noStrike" cap="none" normalizeH="0" baseline="0" dirty="0">
                <a:ln>
                  <a:noFill/>
                </a:ln>
                <a:solidFill>
                  <a:srgbClr val="1E4770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Ellipse 26"/>
            <p:cNvSpPr/>
            <p:nvPr/>
          </p:nvSpPr>
          <p:spPr bwMode="auto">
            <a:xfrm>
              <a:off x="6053524" y="2238372"/>
              <a:ext cx="1311150" cy="914400"/>
            </a:xfrm>
            <a:prstGeom prst="ellipse">
              <a:avLst/>
            </a:prstGeom>
            <a:ln/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000" b="0" i="0" u="none" strike="noStrike" cap="none" normalizeH="0" baseline="0" dirty="0">
                  <a:ln>
                    <a:noFill/>
                  </a:ln>
                  <a:solidFill>
                    <a:srgbClr val="1E4770"/>
                  </a:solidFill>
                  <a:effectLst/>
                  <a:latin typeface="Arial" charset="0"/>
                </a:rPr>
                <a:t>Interessen +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000" b="0" dirty="0">
                  <a:solidFill>
                    <a:srgbClr val="1E4770"/>
                  </a:solidFill>
                  <a:latin typeface="Arial" charset="0"/>
                </a:rPr>
                <a:t>Tätigkeiten außerhalb von Schule</a:t>
              </a:r>
              <a:endParaRPr kumimoji="0" lang="de-DE" sz="1000" b="0" i="0" u="none" strike="noStrike" cap="none" normalizeH="0" baseline="0" dirty="0">
                <a:ln>
                  <a:noFill/>
                </a:ln>
                <a:solidFill>
                  <a:srgbClr val="1E4770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Ellipse 27"/>
            <p:cNvSpPr/>
            <p:nvPr/>
          </p:nvSpPr>
          <p:spPr bwMode="auto">
            <a:xfrm>
              <a:off x="5025879" y="3975541"/>
              <a:ext cx="1332000" cy="914400"/>
            </a:xfrm>
            <a:prstGeom prst="ellipse">
              <a:avLst/>
            </a:prstGeom>
            <a:ln/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000" b="0" i="0" u="none" strike="noStrike" cap="none" normalizeH="0" baseline="0" dirty="0">
                  <a:ln>
                    <a:noFill/>
                  </a:ln>
                  <a:solidFill>
                    <a:srgbClr val="1E4770"/>
                  </a:solidFill>
                  <a:effectLst/>
                  <a:latin typeface="Arial" charset="0"/>
                </a:rPr>
                <a:t>Erfahrungen aus der Berufs-information-phase</a:t>
              </a:r>
            </a:p>
          </p:txBody>
        </p:sp>
        <p:sp>
          <p:nvSpPr>
            <p:cNvPr id="29" name="Ellipse 28"/>
            <p:cNvSpPr/>
            <p:nvPr/>
          </p:nvSpPr>
          <p:spPr bwMode="auto">
            <a:xfrm>
              <a:off x="6285186" y="4005064"/>
              <a:ext cx="1311150" cy="914400"/>
            </a:xfrm>
            <a:prstGeom prst="ellipse">
              <a:avLst/>
            </a:prstGeom>
            <a:ln/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000" b="0" dirty="0">
                  <a:solidFill>
                    <a:srgbClr val="1E4770"/>
                  </a:solidFill>
                  <a:latin typeface="Arial" charset="0"/>
                </a:rPr>
                <a:t>Kompetenz-entwicklung im Unterricht</a:t>
              </a:r>
              <a:endParaRPr kumimoji="0" lang="de-DE" sz="1000" b="0" i="0" u="none" strike="noStrike" cap="none" normalizeH="0" baseline="0" dirty="0">
                <a:ln>
                  <a:noFill/>
                </a:ln>
                <a:solidFill>
                  <a:srgbClr val="1E4770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Ellipse 38"/>
            <p:cNvSpPr/>
            <p:nvPr/>
          </p:nvSpPr>
          <p:spPr bwMode="auto">
            <a:xfrm>
              <a:off x="5616264" y="4797152"/>
              <a:ext cx="1332000" cy="914400"/>
            </a:xfrm>
            <a:prstGeom prst="ellipse">
              <a:avLst/>
            </a:prstGeom>
            <a:ln/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000" b="0" i="0" u="none" strike="noStrike" cap="none" normalizeH="0" baseline="0" dirty="0">
                  <a:ln>
                    <a:noFill/>
                  </a:ln>
                  <a:solidFill>
                    <a:srgbClr val="1E4770"/>
                  </a:solidFill>
                  <a:effectLst/>
                  <a:latin typeface="Arial" charset="0"/>
                </a:rPr>
                <a:t>Erfahrungen aus der Berufs-</a:t>
              </a:r>
              <a:r>
                <a:rPr kumimoji="0" lang="de-DE" sz="1000" b="0" i="0" u="none" strike="noStrike" cap="none" normalizeH="0" baseline="0" dirty="0" err="1">
                  <a:ln>
                    <a:noFill/>
                  </a:ln>
                  <a:solidFill>
                    <a:srgbClr val="1E4770"/>
                  </a:solidFill>
                  <a:effectLst/>
                  <a:latin typeface="Arial" charset="0"/>
                </a:rPr>
                <a:t>praxisphase</a:t>
              </a:r>
              <a:endParaRPr kumimoji="0" lang="de-DE" sz="1000" b="0" i="0" u="none" strike="noStrike" cap="none" normalizeH="0" baseline="0" dirty="0">
                <a:ln>
                  <a:noFill/>
                </a:ln>
                <a:solidFill>
                  <a:srgbClr val="1E4770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2" name="Gruppieren 41"/>
          <p:cNvGrpSpPr/>
          <p:nvPr/>
        </p:nvGrpSpPr>
        <p:grpSpPr>
          <a:xfrm>
            <a:off x="4893746" y="3146867"/>
            <a:ext cx="2016546" cy="828674"/>
            <a:chOff x="4893746" y="3146867"/>
            <a:chExt cx="2016546" cy="828674"/>
          </a:xfrm>
        </p:grpSpPr>
        <p:sp>
          <p:nvSpPr>
            <p:cNvPr id="23" name="Pfeil nach rechts 22"/>
            <p:cNvSpPr>
              <a:spLocks/>
            </p:cNvSpPr>
            <p:nvPr/>
          </p:nvSpPr>
          <p:spPr bwMode="auto">
            <a:xfrm>
              <a:off x="4893746" y="3303451"/>
              <a:ext cx="398334" cy="484632"/>
            </a:xfrm>
            <a:prstGeom prst="rightArrow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800" b="1" i="0" u="none" strike="noStrike" cap="none" normalizeH="0" baseline="0">
                <a:ln>
                  <a:noFill/>
                </a:ln>
                <a:solidFill>
                  <a:srgbClr val="1E4770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hteck 18"/>
            <p:cNvSpPr/>
            <p:nvPr/>
          </p:nvSpPr>
          <p:spPr bwMode="auto">
            <a:xfrm>
              <a:off x="5510116" y="3146867"/>
              <a:ext cx="1400176" cy="828674"/>
            </a:xfrm>
            <a:prstGeom prst="rect">
              <a:avLst/>
            </a:prstGeom>
            <a:pattFill prst="ltDnDiag">
              <a:fgClr>
                <a:srgbClr val="00B0F0"/>
              </a:fgClr>
              <a:bgClr>
                <a:schemeClr val="bg1"/>
              </a:bgClr>
            </a:pattFill>
            <a:ln/>
            <a:ex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sz="1200" b="1" dirty="0">
                  <a:solidFill>
                    <a:srgbClr val="1E4770"/>
                  </a:solidFill>
                  <a:latin typeface="Arial" charset="0"/>
                </a:rPr>
                <a:t>Beratung zur Anschluss-vereinbarung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307721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3CDBF355-9D70-489E-87DD-B1E74C511B99}" type="slidenum">
              <a:rPr lang="de-DE" smtClean="0"/>
              <a:pPr/>
              <a:t>26</a:t>
            </a:fld>
            <a:endParaRPr lang="de-DE" dirty="0"/>
          </a:p>
        </p:txBody>
      </p:sp>
      <p:sp>
        <p:nvSpPr>
          <p:cNvPr id="3" name="Textfeld 2"/>
          <p:cNvSpPr txBox="1">
            <a:spLocks noChangeArrowheads="1"/>
          </p:cNvSpPr>
          <p:nvPr/>
        </p:nvSpPr>
        <p:spPr bwMode="auto">
          <a:xfrm>
            <a:off x="467171" y="159023"/>
            <a:ext cx="8721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9pPr>
          </a:lstStyle>
          <a:p>
            <a:r>
              <a:rPr lang="de-DE" altLang="de-DE" sz="2400" b="1" dirty="0" smtClean="0">
                <a:latin typeface="+mn-lt"/>
              </a:rPr>
              <a:t>Anlage 1: Beispiele für die Umsetzung der Berufsorientierung (4)</a:t>
            </a:r>
            <a:endParaRPr lang="de-DE" altLang="de-DE" sz="2400" b="1" dirty="0">
              <a:latin typeface="+mn-lt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04819" y="620688"/>
            <a:ext cx="3642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Schraffiert: </a:t>
            </a:r>
            <a:r>
              <a:rPr lang="de-DE" dirty="0" err="1" smtClean="0"/>
              <a:t>KAoA</a:t>
            </a:r>
            <a:r>
              <a:rPr lang="de-DE" dirty="0" smtClean="0"/>
              <a:t>-Standardelemente </a:t>
            </a:r>
            <a:endParaRPr lang="de-DE" dirty="0"/>
          </a:p>
        </p:txBody>
      </p:sp>
      <p:sp>
        <p:nvSpPr>
          <p:cNvPr id="18" name="Rechteck 19"/>
          <p:cNvSpPr>
            <a:spLocks noChangeArrowheads="1"/>
          </p:cNvSpPr>
          <p:nvPr/>
        </p:nvSpPr>
        <p:spPr bwMode="auto">
          <a:xfrm>
            <a:off x="467171" y="1115778"/>
            <a:ext cx="8065269" cy="900670"/>
          </a:xfrm>
          <a:prstGeom prst="rect">
            <a:avLst/>
          </a:prstGeom>
          <a:solidFill>
            <a:srgbClr val="FF6600">
              <a:alpha val="74902"/>
            </a:srgbClr>
          </a:solidFill>
          <a:ln w="19050">
            <a:solidFill>
              <a:schemeClr val="tx1"/>
            </a:solidFill>
          </a:ln>
          <a:extLst/>
        </p:spPr>
        <p:txBody>
          <a:bodyPr wrap="none" anchor="ctr"/>
          <a:lstStyle/>
          <a:p>
            <a:pPr algn="ctr"/>
            <a:r>
              <a:rPr lang="de-DE" sz="1500" b="1" dirty="0">
                <a:solidFill>
                  <a:srgbClr val="000000"/>
                </a:solidFill>
              </a:rPr>
              <a:t>Berufsentscheidungsphase </a:t>
            </a:r>
          </a:p>
          <a:p>
            <a:pPr algn="ctr"/>
            <a:r>
              <a:rPr lang="de-DE" sz="1200" b="0" dirty="0">
                <a:solidFill>
                  <a:srgbClr val="000000"/>
                </a:solidFill>
              </a:rPr>
              <a:t>Ziel: Festlegung eines oder mehrerer Berufe</a:t>
            </a:r>
          </a:p>
          <a:p>
            <a:pPr algn="ctr"/>
            <a:r>
              <a:rPr lang="de-DE" sz="1500" dirty="0">
                <a:solidFill>
                  <a:srgbClr val="000000"/>
                </a:solidFill>
              </a:rPr>
              <a:t>+ individuelles Übergangsmanagement</a:t>
            </a:r>
          </a:p>
          <a:p>
            <a:pPr algn="ctr"/>
            <a:r>
              <a:rPr lang="de-DE" sz="1200" b="0" dirty="0">
                <a:solidFill>
                  <a:srgbClr val="000000"/>
                </a:solidFill>
              </a:rPr>
              <a:t>Ziel: Passgenauer Übergang</a:t>
            </a:r>
          </a:p>
        </p:txBody>
      </p:sp>
      <p:grpSp>
        <p:nvGrpSpPr>
          <p:cNvPr id="34" name="Gruppieren 33"/>
          <p:cNvGrpSpPr/>
          <p:nvPr/>
        </p:nvGrpSpPr>
        <p:grpSpPr>
          <a:xfrm>
            <a:off x="2051720" y="2233612"/>
            <a:ext cx="3419127" cy="3337720"/>
            <a:chOff x="2051720" y="2233612"/>
            <a:chExt cx="3419127" cy="3337720"/>
          </a:xfrm>
        </p:grpSpPr>
        <p:sp>
          <p:nvSpPr>
            <p:cNvPr id="19" name="Pfeil nach rechts 18"/>
            <p:cNvSpPr>
              <a:spLocks/>
            </p:cNvSpPr>
            <p:nvPr/>
          </p:nvSpPr>
          <p:spPr bwMode="auto">
            <a:xfrm>
              <a:off x="2051720" y="3303198"/>
              <a:ext cx="396000" cy="484632"/>
            </a:xfrm>
            <a:prstGeom prst="rightArrow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800" b="1" i="0" u="none" strike="noStrike" cap="none" normalizeH="0" baseline="0" dirty="0">
                <a:ln>
                  <a:noFill/>
                </a:ln>
                <a:solidFill>
                  <a:srgbClr val="1E4770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hteck 21"/>
            <p:cNvSpPr/>
            <p:nvPr/>
          </p:nvSpPr>
          <p:spPr bwMode="auto">
            <a:xfrm>
              <a:off x="2590847" y="3076539"/>
              <a:ext cx="1440000" cy="828675"/>
            </a:xfrm>
            <a:prstGeom prst="rect">
              <a:avLst/>
            </a:prstGeom>
            <a:pattFill prst="ltDnDiag">
              <a:fgClr>
                <a:srgbClr val="FF6600"/>
              </a:fgClr>
              <a:bgClr>
                <a:schemeClr val="bg1"/>
              </a:bgClr>
            </a:pattFill>
            <a:ln/>
            <a:ex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sz="1400" b="1" dirty="0">
                  <a:solidFill>
                    <a:schemeClr val="tx1"/>
                  </a:solidFill>
                  <a:latin typeface="Arial" charset="0"/>
                </a:rPr>
                <a:t>SBO </a:t>
              </a:r>
              <a:r>
                <a:rPr lang="de-DE" sz="1400" b="1" dirty="0" smtClean="0">
                  <a:solidFill>
                    <a:schemeClr val="tx1"/>
                  </a:solidFill>
                  <a:latin typeface="Arial" charset="0"/>
                </a:rPr>
                <a:t>7.3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sz="1400" b="1" dirty="0" smtClean="0">
                  <a:solidFill>
                    <a:schemeClr val="tx1"/>
                  </a:solidFill>
                  <a:latin typeface="Arial" charset="0"/>
                </a:rPr>
                <a:t>Anschluss-vereinbarung</a:t>
              </a:r>
              <a:endParaRPr lang="de-DE" sz="1400" b="1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3" name="Rechteck 22"/>
            <p:cNvSpPr/>
            <p:nvPr/>
          </p:nvSpPr>
          <p:spPr bwMode="auto">
            <a:xfrm>
              <a:off x="4030847" y="2233612"/>
              <a:ext cx="1440000" cy="828675"/>
            </a:xfrm>
            <a:prstGeom prst="rect">
              <a:avLst/>
            </a:prstGeom>
            <a:pattFill prst="ltDnDiag">
              <a:fgClr>
                <a:srgbClr val="FF6600"/>
              </a:fgClr>
              <a:bgClr>
                <a:schemeClr val="bg1"/>
              </a:bgClr>
            </a:pattFill>
            <a:ln/>
            <a:ex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de-DE" sz="1200" b="1" dirty="0">
                  <a:solidFill>
                    <a:srgbClr val="1E4770"/>
                  </a:solidFill>
                  <a:latin typeface="Arial" charset="0"/>
                </a:rPr>
                <a:t>SBO 7.1</a:t>
              </a:r>
            </a:p>
            <a:p>
              <a:pPr algn="ctr" eaLnBrk="0" hangingPunct="0"/>
              <a:r>
                <a:rPr lang="de-DE" sz="1200" b="1" dirty="0">
                  <a:solidFill>
                    <a:srgbClr val="1E4770"/>
                  </a:solidFill>
                  <a:latin typeface="Arial" charset="0"/>
                </a:rPr>
                <a:t>Bewerbungs-</a:t>
              </a:r>
            </a:p>
            <a:p>
              <a:pPr algn="ctr" eaLnBrk="0" hangingPunct="0"/>
              <a:r>
                <a:rPr lang="de-DE" sz="1200" b="1" dirty="0" err="1">
                  <a:solidFill>
                    <a:srgbClr val="1E4770"/>
                  </a:solidFill>
                  <a:latin typeface="Arial" charset="0"/>
                </a:rPr>
                <a:t>training</a:t>
              </a:r>
              <a:endParaRPr lang="de-DE" sz="1200" b="1" dirty="0">
                <a:solidFill>
                  <a:srgbClr val="1E4770"/>
                </a:solidFill>
                <a:latin typeface="Arial" charset="0"/>
              </a:endParaRPr>
            </a:p>
          </p:txBody>
        </p:sp>
        <p:sp>
          <p:nvSpPr>
            <p:cNvPr id="24" name="Rechteck 23"/>
            <p:cNvSpPr/>
            <p:nvPr/>
          </p:nvSpPr>
          <p:spPr bwMode="auto">
            <a:xfrm>
              <a:off x="2588807" y="2233612"/>
              <a:ext cx="1440000" cy="828675"/>
            </a:xfrm>
            <a:prstGeom prst="rect">
              <a:avLst/>
            </a:prstGeom>
            <a:pattFill prst="ltDnDiag">
              <a:fgClr>
                <a:srgbClr val="FF6600"/>
              </a:fgClr>
              <a:bgClr>
                <a:schemeClr val="bg1"/>
              </a:bgClr>
            </a:pattFill>
            <a:ln/>
            <a:ex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de-DE" sz="1200" b="1" dirty="0">
                  <a:solidFill>
                    <a:srgbClr val="1E4770"/>
                  </a:solidFill>
                  <a:latin typeface="Arial" charset="0"/>
                </a:rPr>
                <a:t>SBO 6.2</a:t>
              </a:r>
            </a:p>
            <a:p>
              <a:pPr marL="228600" indent="-228600" algn="ctr" eaLnBrk="0" hangingPunct="0">
                <a:buAutoNum type="arabicPeriod"/>
              </a:pPr>
              <a:r>
                <a:rPr lang="de-DE" sz="1200" b="1" dirty="0">
                  <a:solidFill>
                    <a:srgbClr val="1E4770"/>
                  </a:solidFill>
                  <a:latin typeface="Arial" charset="0"/>
                </a:rPr>
                <a:t>Betriebs-praktikum</a:t>
              </a:r>
            </a:p>
            <a:p>
              <a:pPr algn="ctr" eaLnBrk="0" hangingPunct="0"/>
              <a:r>
                <a:rPr lang="de-DE" sz="1200" b="1" dirty="0">
                  <a:solidFill>
                    <a:srgbClr val="1E4770"/>
                  </a:solidFill>
                  <a:latin typeface="Arial" charset="0"/>
                </a:rPr>
                <a:t>2-3 Wochen </a:t>
              </a:r>
              <a:endParaRPr kumimoji="0" lang="de-DE" sz="1200" b="1" i="0" u="none" strike="noStrike" cap="none" normalizeH="0" baseline="0" dirty="0">
                <a:ln>
                  <a:noFill/>
                </a:ln>
                <a:solidFill>
                  <a:srgbClr val="1E4770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hteck 24"/>
            <p:cNvSpPr/>
            <p:nvPr/>
          </p:nvSpPr>
          <p:spPr bwMode="auto">
            <a:xfrm>
              <a:off x="4030847" y="3079890"/>
              <a:ext cx="1440000" cy="828675"/>
            </a:xfrm>
            <a:prstGeom prst="rect">
              <a:avLst/>
            </a:prstGeom>
            <a:pattFill prst="ltDnDiag">
              <a:fgClr>
                <a:srgbClr val="FF6600"/>
              </a:fgClr>
              <a:bgClr>
                <a:schemeClr val="bg1"/>
              </a:bgClr>
            </a:pattFill>
            <a:ln/>
            <a:ex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sz="1200" b="1" dirty="0">
                  <a:solidFill>
                    <a:srgbClr val="1E4770"/>
                  </a:solidFill>
                  <a:latin typeface="Arial" charset="0"/>
                </a:rPr>
                <a:t>SBO 7.1 Bewerbungs-prozess</a:t>
              </a:r>
            </a:p>
          </p:txBody>
        </p:sp>
        <p:sp>
          <p:nvSpPr>
            <p:cNvPr id="26" name="Rechteck 25"/>
            <p:cNvSpPr/>
            <p:nvPr/>
          </p:nvSpPr>
          <p:spPr bwMode="auto">
            <a:xfrm>
              <a:off x="2590847" y="3905214"/>
              <a:ext cx="1440000" cy="828675"/>
            </a:xfrm>
            <a:prstGeom prst="rect">
              <a:avLst/>
            </a:prstGeom>
            <a:pattFill prst="ltDnDiag">
              <a:fgClr>
                <a:srgbClr val="FF6600"/>
              </a:fgClr>
              <a:bgClr>
                <a:schemeClr val="bg1"/>
              </a:bgClr>
            </a:pattFill>
            <a:ln/>
            <a:ex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de-DE" sz="1200" b="1" dirty="0">
                  <a:solidFill>
                    <a:srgbClr val="1E4770"/>
                  </a:solidFill>
                  <a:latin typeface="Arial" charset="0"/>
                </a:rPr>
                <a:t>SBO 6.4</a:t>
              </a:r>
            </a:p>
            <a:p>
              <a:pPr algn="ctr" eaLnBrk="0" hangingPunct="0"/>
              <a:r>
                <a:rPr lang="de-DE" sz="1200" b="1" dirty="0">
                  <a:solidFill>
                    <a:srgbClr val="1E4770"/>
                  </a:solidFill>
                  <a:latin typeface="Arial" charset="0"/>
                </a:rPr>
                <a:t>Langzeit-praktikum</a:t>
              </a:r>
            </a:p>
          </p:txBody>
        </p:sp>
        <p:sp>
          <p:nvSpPr>
            <p:cNvPr id="27" name="Rechteck 26"/>
            <p:cNvSpPr/>
            <p:nvPr/>
          </p:nvSpPr>
          <p:spPr bwMode="auto">
            <a:xfrm>
              <a:off x="4028807" y="3909598"/>
              <a:ext cx="1440000" cy="828675"/>
            </a:xfrm>
            <a:prstGeom prst="rect">
              <a:avLst/>
            </a:prstGeom>
            <a:pattFill prst="ltDnDiag">
              <a:fgClr>
                <a:srgbClr val="FF6600"/>
              </a:fgClr>
              <a:bgClr>
                <a:schemeClr val="bg1"/>
              </a:bgClr>
            </a:pattFill>
            <a:ln/>
            <a:ex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de-DE" sz="1200" b="1" dirty="0">
                  <a:solidFill>
                    <a:srgbClr val="1E4770"/>
                  </a:solidFill>
                  <a:latin typeface="Arial" charset="0"/>
                </a:rPr>
                <a:t>SBO 7.2</a:t>
              </a:r>
            </a:p>
            <a:p>
              <a:pPr algn="ctr" eaLnBrk="0" hangingPunct="0"/>
              <a:r>
                <a:rPr lang="de-DE" sz="1200" b="1" dirty="0">
                  <a:solidFill>
                    <a:srgbClr val="1E4770"/>
                  </a:solidFill>
                  <a:latin typeface="Arial" charset="0"/>
                </a:rPr>
                <a:t>Individuelle Übergangs-begleitung</a:t>
              </a:r>
              <a:endParaRPr kumimoji="0" lang="de-DE" sz="1200" b="1" i="0" u="none" strike="noStrike" cap="none" normalizeH="0" baseline="0" dirty="0">
                <a:ln>
                  <a:noFill/>
                </a:ln>
                <a:solidFill>
                  <a:srgbClr val="1E4770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hteck 28"/>
            <p:cNvSpPr/>
            <p:nvPr/>
          </p:nvSpPr>
          <p:spPr bwMode="auto">
            <a:xfrm>
              <a:off x="4026767" y="4742657"/>
              <a:ext cx="1440000" cy="828675"/>
            </a:xfrm>
            <a:prstGeom prst="rect">
              <a:avLst/>
            </a:prstGeom>
            <a:pattFill prst="ltDnDiag">
              <a:fgClr>
                <a:srgbClr val="FF6600"/>
              </a:fgClr>
              <a:bgClr>
                <a:schemeClr val="bg1"/>
              </a:bgClr>
            </a:pattFill>
            <a:ln/>
            <a:ex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kumimoji="0" lang="de-DE" sz="1200" b="1" i="0" u="none" strike="noStrike" cap="none" normalizeH="0" baseline="0" dirty="0">
                  <a:ln>
                    <a:noFill/>
                  </a:ln>
                  <a:solidFill>
                    <a:srgbClr val="1E4770"/>
                  </a:solidFill>
                  <a:effectLst/>
                  <a:latin typeface="Arial" charset="0"/>
                </a:rPr>
                <a:t>SBO</a:t>
              </a:r>
              <a:r>
                <a:rPr kumimoji="0" lang="de-DE" sz="1200" b="1" i="0" u="none" strike="noStrike" cap="none" normalizeH="0" dirty="0">
                  <a:ln>
                    <a:noFill/>
                  </a:ln>
                  <a:solidFill>
                    <a:srgbClr val="1E4770"/>
                  </a:solidFill>
                  <a:effectLst/>
                  <a:latin typeface="Arial" charset="0"/>
                </a:rPr>
                <a:t> 7.3 </a:t>
              </a:r>
              <a:r>
                <a:rPr kumimoji="0" lang="de-DE" sz="1200" b="1" i="0" u="none" strike="noStrike" cap="none" normalizeH="0" baseline="0" dirty="0">
                  <a:ln>
                    <a:noFill/>
                  </a:ln>
                  <a:solidFill>
                    <a:srgbClr val="1E4770"/>
                  </a:solidFill>
                  <a:effectLst/>
                  <a:latin typeface="Arial" charset="0"/>
                </a:rPr>
                <a:t>Datenerfassung zur Angebots-planung</a:t>
              </a:r>
            </a:p>
          </p:txBody>
        </p:sp>
      </p:grpSp>
      <p:grpSp>
        <p:nvGrpSpPr>
          <p:cNvPr id="35" name="Gruppieren 34"/>
          <p:cNvGrpSpPr/>
          <p:nvPr/>
        </p:nvGrpSpPr>
        <p:grpSpPr>
          <a:xfrm>
            <a:off x="2588807" y="4738273"/>
            <a:ext cx="2883516" cy="1217003"/>
            <a:chOff x="2588807" y="4738273"/>
            <a:chExt cx="2883516" cy="1217003"/>
          </a:xfrm>
        </p:grpSpPr>
        <p:sp>
          <p:nvSpPr>
            <p:cNvPr id="28" name="Rechteck 27"/>
            <p:cNvSpPr/>
            <p:nvPr/>
          </p:nvSpPr>
          <p:spPr bwMode="auto">
            <a:xfrm>
              <a:off x="2588807" y="4738273"/>
              <a:ext cx="1440000" cy="828675"/>
            </a:xfrm>
            <a:prstGeom prst="rect">
              <a:avLst/>
            </a:prstGeom>
            <a:solidFill>
              <a:srgbClr val="FF6600">
                <a:alpha val="74902"/>
              </a:srgbClr>
            </a:solidFill>
            <a:ln/>
            <a:ex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kumimoji="0" lang="de-DE" sz="1200" b="0" i="0" u="none" strike="noStrike" cap="none" normalizeH="0" baseline="0" dirty="0">
                  <a:ln>
                    <a:noFill/>
                  </a:ln>
                  <a:solidFill>
                    <a:srgbClr val="1E4770"/>
                  </a:solidFill>
                  <a:effectLst/>
                  <a:latin typeface="Arial" charset="0"/>
                </a:rPr>
                <a:t>Information über Anschlusswege</a:t>
              </a:r>
            </a:p>
          </p:txBody>
        </p:sp>
        <p:sp>
          <p:nvSpPr>
            <p:cNvPr id="30" name="Rechteck 29"/>
            <p:cNvSpPr/>
            <p:nvPr/>
          </p:nvSpPr>
          <p:spPr bwMode="auto">
            <a:xfrm>
              <a:off x="2590283" y="5559213"/>
              <a:ext cx="2882040" cy="396063"/>
            </a:xfrm>
            <a:prstGeom prst="rect">
              <a:avLst/>
            </a:prstGeom>
            <a:solidFill>
              <a:srgbClr val="FFFF00"/>
            </a:solidFill>
            <a:ln/>
            <a:ex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1" i="0" u="none" strike="noStrike" cap="none" normalizeH="0" baseline="0" dirty="0">
                  <a:ln>
                    <a:noFill/>
                  </a:ln>
                  <a:solidFill>
                    <a:srgbClr val="1E4770"/>
                  </a:solidFill>
                  <a:effectLst/>
                  <a:latin typeface="Arial" charset="0"/>
                </a:rPr>
                <a:t>Unterrichtliche Thematisierung</a:t>
              </a:r>
            </a:p>
          </p:txBody>
        </p:sp>
      </p:grpSp>
      <p:grpSp>
        <p:nvGrpSpPr>
          <p:cNvPr id="36" name="Gruppieren 35"/>
          <p:cNvGrpSpPr/>
          <p:nvPr/>
        </p:nvGrpSpPr>
        <p:grpSpPr>
          <a:xfrm>
            <a:off x="5688168" y="2636912"/>
            <a:ext cx="1908168" cy="1789163"/>
            <a:chOff x="5688168" y="2636912"/>
            <a:chExt cx="1908168" cy="1789163"/>
          </a:xfrm>
        </p:grpSpPr>
        <p:sp>
          <p:nvSpPr>
            <p:cNvPr id="32" name="Pfeil nach rechts 31"/>
            <p:cNvSpPr>
              <a:spLocks/>
            </p:cNvSpPr>
            <p:nvPr/>
          </p:nvSpPr>
          <p:spPr bwMode="auto">
            <a:xfrm>
              <a:off x="5688168" y="3284984"/>
              <a:ext cx="396000" cy="484632"/>
            </a:xfrm>
            <a:prstGeom prst="rightArrow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800" b="1" i="0" u="none" strike="noStrike" cap="none" normalizeH="0" baseline="0" dirty="0">
                <a:ln>
                  <a:noFill/>
                </a:ln>
                <a:solidFill>
                  <a:srgbClr val="1E4770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hteck 19"/>
            <p:cNvSpPr>
              <a:spLocks noChangeArrowheads="1"/>
            </p:cNvSpPr>
            <p:nvPr/>
          </p:nvSpPr>
          <p:spPr bwMode="auto">
            <a:xfrm>
              <a:off x="6300192" y="2636912"/>
              <a:ext cx="1296144" cy="1789163"/>
            </a:xfrm>
            <a:prstGeom prst="rect">
              <a:avLst/>
            </a:prstGeom>
            <a:ln/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de-DE" sz="1500" b="1" dirty="0" smtClean="0">
                  <a:solidFill>
                    <a:srgbClr val="000000"/>
                  </a:solidFill>
                </a:rPr>
                <a:t>ANSCHLUSS</a:t>
              </a:r>
              <a:endParaRPr lang="de-DE" sz="1200" b="1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551682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F355-9D70-489E-87DD-B1E74C511B99}" type="slidenum">
              <a:rPr lang="de-DE" smtClean="0"/>
              <a:pPr/>
              <a:t>27</a:t>
            </a:fld>
            <a:endParaRPr lang="de-DE" dirty="0"/>
          </a:p>
        </p:txBody>
      </p:sp>
      <p:sp>
        <p:nvSpPr>
          <p:cNvPr id="3" name="Textfeld 2"/>
          <p:cNvSpPr txBox="1">
            <a:spLocks noChangeArrowheads="1"/>
          </p:cNvSpPr>
          <p:nvPr/>
        </p:nvSpPr>
        <p:spPr bwMode="auto">
          <a:xfrm>
            <a:off x="-56539" y="1286584"/>
            <a:ext cx="3065455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de-DE" altLang="de-DE" b="1" dirty="0">
                <a:latin typeface="Tahoma" pitchFamily="34" charset="0"/>
                <a:cs typeface="Tahoma" pitchFamily="34" charset="0"/>
              </a:rPr>
              <a:t>Startphase</a:t>
            </a:r>
          </a:p>
          <a:p>
            <a:pPr algn="ctr" eaLnBrk="1" hangingPunct="1"/>
            <a:endParaRPr lang="de-DE" altLang="de-DE" sz="800" dirty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de-DE" altLang="de-DE" sz="1600" dirty="0">
                <a:latin typeface="Tahoma" pitchFamily="34" charset="0"/>
                <a:cs typeface="Tahoma" pitchFamily="34" charset="0"/>
              </a:rPr>
              <a:t>Information des Kollegiums,</a:t>
            </a:r>
          </a:p>
          <a:p>
            <a:pPr algn="ctr" eaLnBrk="1" hangingPunct="1"/>
            <a:r>
              <a:rPr lang="de-DE" altLang="de-DE" sz="1600" dirty="0">
                <a:latin typeface="Tahoma" pitchFamily="34" charset="0"/>
                <a:cs typeface="Tahoma" pitchFamily="34" charset="0"/>
              </a:rPr>
              <a:t>grundlegende Entscheidungen</a:t>
            </a:r>
          </a:p>
          <a:p>
            <a:pPr algn="ctr" eaLnBrk="1" hangingPunct="1"/>
            <a:r>
              <a:rPr lang="de-DE" altLang="de-DE" sz="1600" dirty="0">
                <a:latin typeface="Tahoma" pitchFamily="34" charset="0"/>
                <a:cs typeface="Tahoma" pitchFamily="34" charset="0"/>
              </a:rPr>
              <a:t>treffen in Absprache mit StuBo</a:t>
            </a:r>
          </a:p>
          <a:p>
            <a:pPr algn="ctr"/>
            <a:r>
              <a:rPr lang="de-DE" altLang="de-DE" sz="1600" dirty="0">
                <a:latin typeface="Tahoma" pitchFamily="34" charset="0"/>
                <a:cs typeface="Tahoma" pitchFamily="34" charset="0"/>
              </a:rPr>
              <a:t>z.B. Ressourcen, </a:t>
            </a:r>
          </a:p>
          <a:p>
            <a:pPr algn="ctr"/>
            <a:r>
              <a:rPr lang="de-DE" altLang="de-DE" sz="1600" dirty="0">
                <a:latin typeface="Tahoma" pitchFamily="34" charset="0"/>
                <a:cs typeface="Tahoma" pitchFamily="34" charset="0"/>
              </a:rPr>
              <a:t>Einrichten von </a:t>
            </a:r>
            <a:r>
              <a:rPr lang="de-DE" altLang="de-DE" sz="1600" dirty="0" smtClean="0">
                <a:latin typeface="Tahoma" pitchFamily="34" charset="0"/>
                <a:cs typeface="Tahoma" pitchFamily="34" charset="0"/>
              </a:rPr>
              <a:t>Arbeitsgruppen,</a:t>
            </a:r>
            <a:endParaRPr lang="de-DE" altLang="de-DE" sz="1600" dirty="0">
              <a:latin typeface="Tahoma" pitchFamily="34" charset="0"/>
              <a:cs typeface="Tahoma" pitchFamily="34" charset="0"/>
            </a:endParaRPr>
          </a:p>
          <a:p>
            <a:pPr algn="ctr" eaLnBrk="1" hangingPunct="1"/>
            <a:endParaRPr lang="de-DE" altLang="de-DE" sz="1600" dirty="0">
              <a:latin typeface="Tahoma" pitchFamily="34" charset="0"/>
              <a:cs typeface="Tahoma" pitchFamily="34" charset="0"/>
            </a:endParaRPr>
          </a:p>
          <a:p>
            <a:pPr algn="ctr" eaLnBrk="1" hangingPunct="1"/>
            <a:r>
              <a:rPr lang="de-DE" altLang="de-DE" sz="1600" dirty="0">
                <a:latin typeface="Tahoma" pitchFamily="34" charset="0"/>
                <a:cs typeface="Tahoma" pitchFamily="34" charset="0"/>
              </a:rPr>
              <a:t>Erstellen und Auswertung</a:t>
            </a:r>
          </a:p>
          <a:p>
            <a:pPr marL="822183" lvl="1" indent="-285750">
              <a:buFont typeface="Arial" panose="020B0604020202020204" pitchFamily="34" charset="0"/>
              <a:buChar char="•"/>
            </a:pPr>
            <a:r>
              <a:rPr lang="de-DE" altLang="de-DE" sz="1600" dirty="0">
                <a:latin typeface="Tahoma" pitchFamily="34" charset="0"/>
                <a:cs typeface="Tahoma" pitchFamily="34" charset="0"/>
              </a:rPr>
              <a:t>Bestandsaufnahme,</a:t>
            </a:r>
          </a:p>
          <a:p>
            <a:pPr marL="822183" lvl="1" indent="-285750">
              <a:buFont typeface="Arial" panose="020B0604020202020204" pitchFamily="34" charset="0"/>
              <a:buChar char="•"/>
            </a:pPr>
            <a:r>
              <a:rPr lang="de-DE" altLang="de-DE" sz="1600" dirty="0">
                <a:latin typeface="Tahoma" pitchFamily="34" charset="0"/>
                <a:cs typeface="Tahoma" pitchFamily="34" charset="0"/>
              </a:rPr>
              <a:t>Bedarfsanalyse,</a:t>
            </a:r>
          </a:p>
          <a:p>
            <a:pPr marL="822183" lvl="1" indent="-285750">
              <a:buFont typeface="Arial" panose="020B0604020202020204" pitchFamily="34" charset="0"/>
              <a:buChar char="•"/>
            </a:pPr>
            <a:r>
              <a:rPr lang="de-DE" altLang="de-DE" sz="1600" dirty="0" smtClean="0">
                <a:latin typeface="Tahoma" pitchFamily="34" charset="0"/>
                <a:cs typeface="Tahoma" pitchFamily="34" charset="0"/>
              </a:rPr>
              <a:t>Rahmenbedingungen</a:t>
            </a:r>
          </a:p>
          <a:p>
            <a:pPr algn="ctr" eaLnBrk="1" hangingPunct="1"/>
            <a:endParaRPr lang="de-DE" altLang="de-DE" sz="1600" dirty="0">
              <a:latin typeface="Tahoma" pitchFamily="34" charset="0"/>
              <a:cs typeface="Tahoma" pitchFamily="34" charset="0"/>
            </a:endParaRPr>
          </a:p>
          <a:p>
            <a:pPr algn="ctr" eaLnBrk="1" hangingPunct="1"/>
            <a:r>
              <a:rPr lang="de-DE" altLang="de-DE" sz="1600" u="sng" dirty="0">
                <a:latin typeface="Tahoma" pitchFamily="34" charset="0"/>
                <a:cs typeface="Tahoma" pitchFamily="34" charset="0"/>
              </a:rPr>
              <a:t>Beteiligung</a:t>
            </a:r>
            <a:r>
              <a:rPr lang="de-DE" altLang="de-DE" sz="1600" dirty="0">
                <a:latin typeface="Tahoma" pitchFamily="34" charset="0"/>
                <a:cs typeface="Tahoma" pitchFamily="34" charset="0"/>
              </a:rPr>
              <a:t>:</a:t>
            </a:r>
          </a:p>
          <a:p>
            <a:pPr algn="ctr" eaLnBrk="1" hangingPunct="1"/>
            <a:r>
              <a:rPr lang="de-DE" altLang="de-DE" sz="1600" dirty="0" smtClean="0">
                <a:latin typeface="Tahoma" pitchFamily="34" charset="0"/>
                <a:cs typeface="Tahoma" pitchFamily="34" charset="0"/>
              </a:rPr>
              <a:t>Kollegium</a:t>
            </a:r>
          </a:p>
          <a:p>
            <a:pPr algn="ctr" eaLnBrk="1" hangingPunct="1"/>
            <a:r>
              <a:rPr lang="de-DE" altLang="de-DE" sz="1600" dirty="0" smtClean="0">
                <a:latin typeface="Tahoma" pitchFamily="34" charset="0"/>
                <a:cs typeface="Tahoma" pitchFamily="34" charset="0"/>
              </a:rPr>
              <a:t>Schüler</a:t>
            </a:r>
            <a:r>
              <a:rPr lang="de-DE" altLang="de-DE" sz="1600" dirty="0">
                <a:latin typeface="Tahoma" pitchFamily="34" charset="0"/>
                <a:cs typeface="Tahoma" pitchFamily="34" charset="0"/>
              </a:rPr>
              <a:t>/-innen, </a:t>
            </a:r>
          </a:p>
          <a:p>
            <a:pPr algn="ctr" eaLnBrk="1" hangingPunct="1"/>
            <a:r>
              <a:rPr lang="de-DE" altLang="de-DE" sz="1600" dirty="0">
                <a:latin typeface="Tahoma" pitchFamily="34" charset="0"/>
                <a:cs typeface="Tahoma" pitchFamily="34" charset="0"/>
              </a:rPr>
              <a:t>Erziehungsberechtigte</a:t>
            </a:r>
          </a:p>
          <a:p>
            <a:pPr algn="ctr" eaLnBrk="1" hangingPunct="1"/>
            <a:r>
              <a:rPr lang="de-DE" altLang="de-DE" sz="1600" dirty="0">
                <a:latin typeface="Tahoma" pitchFamily="34" charset="0"/>
                <a:cs typeface="Tahoma" pitchFamily="34" charset="0"/>
              </a:rPr>
              <a:t>und weitere Akteure</a:t>
            </a:r>
          </a:p>
          <a:p>
            <a:pPr algn="ctr" eaLnBrk="1" hangingPunct="1"/>
            <a:endParaRPr lang="de-DE" altLang="de-DE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extfeld 3"/>
          <p:cNvSpPr txBox="1">
            <a:spLocks noChangeArrowheads="1"/>
          </p:cNvSpPr>
          <p:nvPr/>
        </p:nvSpPr>
        <p:spPr bwMode="auto">
          <a:xfrm>
            <a:off x="6372200" y="1196752"/>
            <a:ext cx="275331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de-DE" altLang="de-DE" b="1" dirty="0">
                <a:latin typeface="Tahoma" pitchFamily="34" charset="0"/>
                <a:cs typeface="Tahoma" pitchFamily="34" charset="0"/>
              </a:rPr>
              <a:t>Umsetzung</a:t>
            </a:r>
          </a:p>
          <a:p>
            <a:pPr algn="ctr"/>
            <a:r>
              <a:rPr lang="de-DE" altLang="de-DE" sz="1600" dirty="0">
                <a:latin typeface="Tahoma" pitchFamily="34" charset="0"/>
                <a:cs typeface="Tahoma" pitchFamily="34" charset="0"/>
              </a:rPr>
              <a:t>Konferenzbeschlüsse</a:t>
            </a:r>
          </a:p>
          <a:p>
            <a:pPr algn="ctr" eaLnBrk="1" hangingPunct="1"/>
            <a:r>
              <a:rPr lang="de-DE" altLang="de-DE" sz="1600" dirty="0">
                <a:latin typeface="Tahoma" pitchFamily="34" charset="0"/>
                <a:cs typeface="Tahoma" pitchFamily="34" charset="0"/>
              </a:rPr>
              <a:t> </a:t>
            </a:r>
          </a:p>
          <a:p>
            <a:pPr algn="ctr" eaLnBrk="1" hangingPunct="1"/>
            <a:r>
              <a:rPr lang="de-DE" altLang="de-DE" sz="1600" dirty="0">
                <a:latin typeface="Tahoma" pitchFamily="34" charset="0"/>
                <a:cs typeface="Tahoma" pitchFamily="34" charset="0"/>
              </a:rPr>
              <a:t>Umsetzung koordinieren </a:t>
            </a:r>
          </a:p>
          <a:p>
            <a:pPr algn="ctr" eaLnBrk="1" hangingPunct="1"/>
            <a:r>
              <a:rPr lang="de-DE" altLang="de-DE" sz="1600" dirty="0">
                <a:latin typeface="Tahoma" pitchFamily="34" charset="0"/>
                <a:cs typeface="Tahoma" pitchFamily="34" charset="0"/>
              </a:rPr>
              <a:t>und sicher stellen,</a:t>
            </a:r>
          </a:p>
          <a:p>
            <a:pPr algn="ctr" eaLnBrk="1" hangingPunct="1"/>
            <a:r>
              <a:rPr lang="de-DE" altLang="de-DE" sz="1600" dirty="0">
                <a:latin typeface="Tahoma" pitchFamily="34" charset="0"/>
                <a:cs typeface="Tahoma" pitchFamily="34" charset="0"/>
              </a:rPr>
              <a:t>Anpassung Schulorganisation,</a:t>
            </a:r>
          </a:p>
          <a:p>
            <a:pPr algn="ctr" eaLnBrk="1" hangingPunct="1"/>
            <a:r>
              <a:rPr lang="de-DE" altLang="de-DE" sz="1600" dirty="0">
                <a:latin typeface="Tahoma" pitchFamily="34" charset="0"/>
                <a:cs typeface="Tahoma" pitchFamily="34" charset="0"/>
              </a:rPr>
              <a:t>Abstimmung mit </a:t>
            </a:r>
          </a:p>
          <a:p>
            <a:pPr algn="ctr" eaLnBrk="1" hangingPunct="1"/>
            <a:r>
              <a:rPr lang="de-DE" altLang="de-DE" sz="1600" dirty="0">
                <a:latin typeface="Tahoma" pitchFamily="34" charset="0"/>
                <a:cs typeface="Tahoma" pitchFamily="34" charset="0"/>
              </a:rPr>
              <a:t>außerschulischen Partnern</a:t>
            </a:r>
          </a:p>
          <a:p>
            <a:pPr algn="ctr" eaLnBrk="1" hangingPunct="1"/>
            <a:endParaRPr lang="de-DE" altLang="de-DE" sz="800" dirty="0">
              <a:latin typeface="Tahoma" pitchFamily="34" charset="0"/>
              <a:cs typeface="Tahoma" pitchFamily="34" charset="0"/>
            </a:endParaRPr>
          </a:p>
          <a:p>
            <a:pPr algn="ctr" eaLnBrk="1" hangingPunct="1"/>
            <a:r>
              <a:rPr lang="de-DE" altLang="de-DE" sz="1600" dirty="0">
                <a:latin typeface="Tahoma" pitchFamily="34" charset="0"/>
                <a:cs typeface="Tahoma" pitchFamily="34" charset="0"/>
              </a:rPr>
              <a:t>Verantwortung wahrnehmen,</a:t>
            </a:r>
          </a:p>
          <a:p>
            <a:pPr algn="ctr" eaLnBrk="1" hangingPunct="1"/>
            <a:r>
              <a:rPr lang="de-DE" altLang="de-DE" sz="1600" dirty="0">
                <a:latin typeface="Tahoma" pitchFamily="34" charset="0"/>
                <a:cs typeface="Tahoma" pitchFamily="34" charset="0"/>
              </a:rPr>
              <a:t>Durchführung,</a:t>
            </a:r>
          </a:p>
          <a:p>
            <a:pPr algn="ctr" eaLnBrk="1" hangingPunct="1"/>
            <a:r>
              <a:rPr lang="de-DE" altLang="de-DE" sz="1600" dirty="0">
                <a:latin typeface="Tahoma" pitchFamily="34" charset="0"/>
                <a:cs typeface="Tahoma" pitchFamily="34" charset="0"/>
              </a:rPr>
              <a:t>Materialien entwickeln</a:t>
            </a:r>
          </a:p>
          <a:p>
            <a:pPr algn="ctr" eaLnBrk="1" hangingPunct="1"/>
            <a:r>
              <a:rPr lang="de-DE" altLang="de-DE" sz="1600" dirty="0">
                <a:latin typeface="Tahoma" pitchFamily="34" charset="0"/>
                <a:cs typeface="Tahoma" pitchFamily="34" charset="0"/>
              </a:rPr>
              <a:t>und</a:t>
            </a:r>
          </a:p>
          <a:p>
            <a:pPr algn="ctr" eaLnBrk="1" hangingPunct="1"/>
            <a:r>
              <a:rPr lang="de-DE" altLang="de-DE" sz="1600" dirty="0">
                <a:latin typeface="Tahoma" pitchFamily="34" charset="0"/>
                <a:cs typeface="Tahoma" pitchFamily="34" charset="0"/>
              </a:rPr>
              <a:t>Dokumentation/Monitoring</a:t>
            </a:r>
            <a:endParaRPr lang="de-DE" altLang="de-DE" sz="800" dirty="0">
              <a:latin typeface="Tahoma" pitchFamily="34" charset="0"/>
              <a:cs typeface="Tahoma" pitchFamily="34" charset="0"/>
            </a:endParaRPr>
          </a:p>
          <a:p>
            <a:pPr algn="ctr" eaLnBrk="1" hangingPunct="1"/>
            <a:endParaRPr lang="de-DE" altLang="de-DE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Freihandform 4"/>
          <p:cNvSpPr/>
          <p:nvPr/>
        </p:nvSpPr>
        <p:spPr>
          <a:xfrm rot="20654149">
            <a:off x="2333896" y="1010075"/>
            <a:ext cx="852488" cy="195263"/>
          </a:xfrm>
          <a:custGeom>
            <a:avLst/>
            <a:gdLst>
              <a:gd name="connsiteX0" fmla="*/ 0 w 852256"/>
              <a:gd name="connsiteY0" fmla="*/ 195309 h 195309"/>
              <a:gd name="connsiteX1" fmla="*/ 390617 w 852256"/>
              <a:gd name="connsiteY1" fmla="*/ 0 h 195309"/>
              <a:gd name="connsiteX2" fmla="*/ 852256 w 852256"/>
              <a:gd name="connsiteY2" fmla="*/ 195309 h 19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2256" h="195309">
                <a:moveTo>
                  <a:pt x="0" y="195309"/>
                </a:moveTo>
                <a:cubicBezTo>
                  <a:pt x="124287" y="97654"/>
                  <a:pt x="248574" y="0"/>
                  <a:pt x="390617" y="0"/>
                </a:cubicBezTo>
                <a:cubicBezTo>
                  <a:pt x="532660" y="0"/>
                  <a:pt x="692458" y="97654"/>
                  <a:pt x="852256" y="195309"/>
                </a:cubicBez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dirty="0"/>
          </a:p>
        </p:txBody>
      </p:sp>
      <p:sp>
        <p:nvSpPr>
          <p:cNvPr id="6" name="Freihandform 5"/>
          <p:cNvSpPr/>
          <p:nvPr/>
        </p:nvSpPr>
        <p:spPr>
          <a:xfrm rot="1094572">
            <a:off x="6104447" y="1053533"/>
            <a:ext cx="852487" cy="195263"/>
          </a:xfrm>
          <a:custGeom>
            <a:avLst/>
            <a:gdLst>
              <a:gd name="connsiteX0" fmla="*/ 0 w 852256"/>
              <a:gd name="connsiteY0" fmla="*/ 195309 h 195309"/>
              <a:gd name="connsiteX1" fmla="*/ 390617 w 852256"/>
              <a:gd name="connsiteY1" fmla="*/ 0 h 195309"/>
              <a:gd name="connsiteX2" fmla="*/ 852256 w 852256"/>
              <a:gd name="connsiteY2" fmla="*/ 195309 h 19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2256" h="195309">
                <a:moveTo>
                  <a:pt x="0" y="195309"/>
                </a:moveTo>
                <a:cubicBezTo>
                  <a:pt x="124287" y="97654"/>
                  <a:pt x="248574" y="0"/>
                  <a:pt x="390617" y="0"/>
                </a:cubicBezTo>
                <a:cubicBezTo>
                  <a:pt x="532660" y="0"/>
                  <a:pt x="692458" y="97654"/>
                  <a:pt x="852256" y="195309"/>
                </a:cubicBez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dirty="0"/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3421759" y="4904000"/>
            <a:ext cx="261058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de-DE" altLang="de-DE" b="1" dirty="0">
                <a:latin typeface="Tahoma" pitchFamily="34" charset="0"/>
                <a:cs typeface="Tahoma" pitchFamily="34" charset="0"/>
              </a:rPr>
              <a:t>Evaluation</a:t>
            </a:r>
          </a:p>
          <a:p>
            <a:pPr algn="ctr" eaLnBrk="1" hangingPunct="1"/>
            <a:endParaRPr lang="de-DE" altLang="de-DE" sz="800" dirty="0">
              <a:latin typeface="Tahoma" pitchFamily="34" charset="0"/>
              <a:cs typeface="Tahoma" pitchFamily="34" charset="0"/>
            </a:endParaRPr>
          </a:p>
          <a:p>
            <a:pPr algn="ctr" eaLnBrk="1" hangingPunct="1"/>
            <a:r>
              <a:rPr lang="de-DE" altLang="de-DE" sz="1600" dirty="0">
                <a:latin typeface="Tahoma" pitchFamily="34" charset="0"/>
                <a:cs typeface="Tahoma" pitchFamily="34" charset="0"/>
              </a:rPr>
              <a:t>Dokumentation,</a:t>
            </a:r>
          </a:p>
          <a:p>
            <a:pPr algn="ctr" eaLnBrk="1" hangingPunct="1"/>
            <a:r>
              <a:rPr lang="de-DE" altLang="de-DE" sz="1600" dirty="0">
                <a:latin typeface="Tahoma" pitchFamily="34" charset="0"/>
                <a:cs typeface="Tahoma" pitchFamily="34" charset="0"/>
              </a:rPr>
              <a:t>Auswertung, Feedback,</a:t>
            </a:r>
          </a:p>
          <a:p>
            <a:pPr algn="ctr" eaLnBrk="1" hangingPunct="1"/>
            <a:r>
              <a:rPr lang="de-DE" altLang="de-DE" sz="1600" dirty="0">
                <a:latin typeface="Tahoma" pitchFamily="34" charset="0"/>
                <a:cs typeface="Tahoma" pitchFamily="34" charset="0"/>
              </a:rPr>
              <a:t>Entwicklungsschwerpunkte</a:t>
            </a:r>
          </a:p>
          <a:p>
            <a:pPr algn="ctr" eaLnBrk="1" hangingPunct="1"/>
            <a:r>
              <a:rPr lang="de-DE" altLang="de-DE" sz="1600" dirty="0">
                <a:latin typeface="Tahoma" pitchFamily="34" charset="0"/>
                <a:cs typeface="Tahoma" pitchFamily="34" charset="0"/>
              </a:rPr>
              <a:t>festlegen</a:t>
            </a:r>
            <a:endParaRPr lang="de-DE" altLang="de-DE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Freihandform 14"/>
          <p:cNvSpPr/>
          <p:nvPr/>
        </p:nvSpPr>
        <p:spPr>
          <a:xfrm rot="9076684">
            <a:off x="6285812" y="5789394"/>
            <a:ext cx="852487" cy="195263"/>
          </a:xfrm>
          <a:custGeom>
            <a:avLst/>
            <a:gdLst>
              <a:gd name="connsiteX0" fmla="*/ 0 w 852256"/>
              <a:gd name="connsiteY0" fmla="*/ 195309 h 195309"/>
              <a:gd name="connsiteX1" fmla="*/ 390617 w 852256"/>
              <a:gd name="connsiteY1" fmla="*/ 0 h 195309"/>
              <a:gd name="connsiteX2" fmla="*/ 852256 w 852256"/>
              <a:gd name="connsiteY2" fmla="*/ 195309 h 19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2256" h="195309">
                <a:moveTo>
                  <a:pt x="0" y="195309"/>
                </a:moveTo>
                <a:cubicBezTo>
                  <a:pt x="124287" y="97654"/>
                  <a:pt x="248574" y="0"/>
                  <a:pt x="390617" y="0"/>
                </a:cubicBezTo>
                <a:cubicBezTo>
                  <a:pt x="532660" y="0"/>
                  <a:pt x="692458" y="97654"/>
                  <a:pt x="852256" y="195309"/>
                </a:cubicBez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dirty="0"/>
          </a:p>
        </p:txBody>
      </p:sp>
      <p:sp>
        <p:nvSpPr>
          <p:cNvPr id="9" name="Freihandform 14"/>
          <p:cNvSpPr/>
          <p:nvPr/>
        </p:nvSpPr>
        <p:spPr>
          <a:xfrm rot="12344938">
            <a:off x="2458331" y="5808101"/>
            <a:ext cx="852487" cy="195263"/>
          </a:xfrm>
          <a:custGeom>
            <a:avLst/>
            <a:gdLst>
              <a:gd name="connsiteX0" fmla="*/ 0 w 852256"/>
              <a:gd name="connsiteY0" fmla="*/ 195309 h 195309"/>
              <a:gd name="connsiteX1" fmla="*/ 390617 w 852256"/>
              <a:gd name="connsiteY1" fmla="*/ 0 h 195309"/>
              <a:gd name="connsiteX2" fmla="*/ 852256 w 852256"/>
              <a:gd name="connsiteY2" fmla="*/ 195309 h 19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2256" h="195309">
                <a:moveTo>
                  <a:pt x="0" y="195309"/>
                </a:moveTo>
                <a:cubicBezTo>
                  <a:pt x="124287" y="97654"/>
                  <a:pt x="248574" y="0"/>
                  <a:pt x="390617" y="0"/>
                </a:cubicBezTo>
                <a:cubicBezTo>
                  <a:pt x="532660" y="0"/>
                  <a:pt x="692458" y="97654"/>
                  <a:pt x="852256" y="195309"/>
                </a:cubicBez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dirty="0"/>
          </a:p>
        </p:txBody>
      </p:sp>
      <p:sp>
        <p:nvSpPr>
          <p:cNvPr id="11" name="Textfeld 10"/>
          <p:cNvSpPr txBox="1">
            <a:spLocks noChangeArrowheads="1"/>
          </p:cNvSpPr>
          <p:nvPr/>
        </p:nvSpPr>
        <p:spPr bwMode="auto">
          <a:xfrm>
            <a:off x="3196876" y="990014"/>
            <a:ext cx="2959299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de-DE" altLang="de-DE" b="1" dirty="0">
                <a:latin typeface="Tahoma" pitchFamily="34" charset="0"/>
                <a:cs typeface="Tahoma" pitchFamily="34" charset="0"/>
              </a:rPr>
              <a:t>Erarbeitungsphase</a:t>
            </a:r>
          </a:p>
          <a:p>
            <a:pPr algn="ctr" eaLnBrk="1" hangingPunct="1"/>
            <a:endParaRPr lang="de-DE" altLang="de-DE" sz="800" dirty="0">
              <a:latin typeface="Tahoma" pitchFamily="34" charset="0"/>
              <a:cs typeface="Tahoma" pitchFamily="34" charset="0"/>
            </a:endParaRPr>
          </a:p>
          <a:p>
            <a:pPr algn="ctr" eaLnBrk="1" hangingPunct="1"/>
            <a:r>
              <a:rPr lang="de-DE" altLang="de-DE" sz="1600" dirty="0" smtClean="0">
                <a:latin typeface="Tahoma" pitchFamily="34" charset="0"/>
                <a:cs typeface="Tahoma" pitchFamily="34" charset="0"/>
              </a:rPr>
              <a:t>Planung konkretisieren und verschriftlichen: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de-DE" altLang="de-DE" sz="1600" dirty="0" smtClean="0">
                <a:latin typeface="Tahoma" pitchFamily="34" charset="0"/>
                <a:cs typeface="Tahoma" pitchFamily="34" charset="0"/>
              </a:rPr>
              <a:t>Ziele </a:t>
            </a:r>
            <a:r>
              <a:rPr lang="de-DE" altLang="de-DE" sz="1600" dirty="0">
                <a:latin typeface="Tahoma" pitchFamily="34" charset="0"/>
                <a:cs typeface="Tahoma" pitchFamily="34" charset="0"/>
              </a:rPr>
              <a:t>konkretisieren</a:t>
            </a:r>
            <a:r>
              <a:rPr lang="de-DE" altLang="de-DE" sz="1600" dirty="0" smtClean="0">
                <a:latin typeface="Tahoma" pitchFamily="34" charset="0"/>
                <a:cs typeface="Tahoma" pitchFamily="34" charset="0"/>
              </a:rPr>
              <a:t>, </a:t>
            </a:r>
            <a:endParaRPr lang="de-DE" altLang="de-DE" sz="1600" dirty="0">
              <a:latin typeface="Tahoma" pitchFamily="34" charset="0"/>
              <a:cs typeface="Tahoma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de-DE" altLang="de-DE" sz="1600" dirty="0">
                <a:latin typeface="Tahoma" pitchFamily="34" charset="0"/>
                <a:cs typeface="Tahoma" pitchFamily="34" charset="0"/>
              </a:rPr>
              <a:t>Verantwortlichkeiten regeln,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de-DE" altLang="de-DE" sz="1600" dirty="0">
                <a:latin typeface="Tahoma" pitchFamily="34" charset="0"/>
                <a:cs typeface="Tahoma" pitchFamily="34" charset="0"/>
              </a:rPr>
              <a:t>Absprachen </a:t>
            </a:r>
            <a:r>
              <a:rPr lang="de-DE" altLang="de-DE" sz="1600" dirty="0" smtClean="0">
                <a:latin typeface="Tahoma" pitchFamily="34" charset="0"/>
                <a:cs typeface="Tahoma" pitchFamily="34" charset="0"/>
              </a:rPr>
              <a:t>treffen,</a:t>
            </a:r>
            <a:endParaRPr lang="de-DE" altLang="de-DE" sz="1600" dirty="0">
              <a:latin typeface="Tahoma" pitchFamily="34" charset="0"/>
              <a:cs typeface="Tahoma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de-DE" altLang="de-DE" sz="1600" dirty="0" smtClean="0">
                <a:latin typeface="Tahoma" pitchFamily="34" charset="0"/>
                <a:cs typeface="Tahoma" pitchFamily="34" charset="0"/>
              </a:rPr>
              <a:t>Überblicksraster erstellen,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de-DE" altLang="de-DE" sz="1600" dirty="0" smtClean="0">
                <a:latin typeface="Tahoma" pitchFamily="34" charset="0"/>
                <a:cs typeface="Tahoma" pitchFamily="34" charset="0"/>
              </a:rPr>
              <a:t>Bausteine und Unterrichts-vorhaben beschreiben</a:t>
            </a:r>
            <a:endParaRPr lang="de-DE" altLang="de-DE" sz="1600" dirty="0">
              <a:latin typeface="Tahoma" pitchFamily="34" charset="0"/>
              <a:cs typeface="Tahoma" pitchFamily="34" charset="0"/>
            </a:endParaRPr>
          </a:p>
          <a:p>
            <a:pPr algn="ctr" eaLnBrk="1" hangingPunct="1"/>
            <a:endParaRPr lang="de-DE" altLang="de-DE" sz="800" dirty="0">
              <a:latin typeface="Tahoma" pitchFamily="34" charset="0"/>
              <a:cs typeface="Tahoma" pitchFamily="34" charset="0"/>
            </a:endParaRPr>
          </a:p>
          <a:p>
            <a:pPr algn="ctr" eaLnBrk="1" hangingPunct="1"/>
            <a:r>
              <a:rPr lang="de-DE" altLang="de-DE" sz="1600" u="sng" dirty="0">
                <a:latin typeface="Tahoma" pitchFamily="34" charset="0"/>
                <a:cs typeface="Tahoma" pitchFamily="34" charset="0"/>
              </a:rPr>
              <a:t>weitere Akteure</a:t>
            </a:r>
            <a:r>
              <a:rPr lang="de-DE" altLang="de-DE" sz="1600" dirty="0">
                <a:latin typeface="Tahoma" pitchFamily="34" charset="0"/>
                <a:cs typeface="Tahoma" pitchFamily="34" charset="0"/>
              </a:rPr>
              <a:t>:</a:t>
            </a:r>
          </a:p>
          <a:p>
            <a:pPr algn="ctr" eaLnBrk="1" hangingPunct="1"/>
            <a:r>
              <a:rPr lang="de-DE" altLang="de-DE" sz="1600" dirty="0">
                <a:latin typeface="Tahoma" pitchFamily="34" charset="0"/>
                <a:cs typeface="Tahoma" pitchFamily="34" charset="0"/>
              </a:rPr>
              <a:t>Einbezug,</a:t>
            </a:r>
          </a:p>
          <a:p>
            <a:pPr algn="ctr" eaLnBrk="1" hangingPunct="1"/>
            <a:r>
              <a:rPr lang="de-DE" altLang="de-DE" sz="1600" dirty="0" smtClean="0">
                <a:latin typeface="Tahoma" pitchFamily="34" charset="0"/>
                <a:cs typeface="Tahoma" pitchFamily="34" charset="0"/>
              </a:rPr>
              <a:t>Absprachen treffen (extern)</a:t>
            </a:r>
            <a:endParaRPr lang="de-DE" altLang="de-DE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Textfeld 11"/>
          <p:cNvSpPr txBox="1">
            <a:spLocks noChangeArrowheads="1"/>
          </p:cNvSpPr>
          <p:nvPr/>
        </p:nvSpPr>
        <p:spPr bwMode="auto">
          <a:xfrm>
            <a:off x="467171" y="159023"/>
            <a:ext cx="8721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9pPr>
          </a:lstStyle>
          <a:p>
            <a:r>
              <a:rPr lang="de-DE" altLang="de-DE" sz="2400" b="1" dirty="0" smtClean="0">
                <a:latin typeface="+mn-lt"/>
              </a:rPr>
              <a:t>Anlage 2: Planung des Arbeitsprozesses</a:t>
            </a:r>
            <a:endParaRPr lang="de-DE" altLang="de-DE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734567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  <p:bldP spid="7" grpId="0"/>
      <p:bldP spid="8" grpId="0" animBg="1"/>
      <p:bldP spid="9" grpId="0" animBg="1"/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F355-9D70-489E-87DD-B1E74C511B99}" type="slidenum">
              <a:rPr lang="de-DE" smtClean="0"/>
              <a:pPr/>
              <a:t>28</a:t>
            </a:fld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864685" y="3277750"/>
            <a:ext cx="2393604" cy="461665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de-DE" sz="2400" dirty="0"/>
              <a:t>Klassenlehrkraft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099255" y="2036996"/>
            <a:ext cx="1023037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sz="2400" dirty="0"/>
              <a:t>StuBo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236367" y="1509084"/>
            <a:ext cx="1949573" cy="46166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sz="2400" dirty="0"/>
              <a:t>Schulleiter/in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598356" y="5025831"/>
            <a:ext cx="2720617" cy="461665"/>
          </a:xfrm>
          <a:prstGeom prst="rect">
            <a:avLst/>
          </a:prstGeom>
          <a:solidFill>
            <a:srgbClr val="6699FF"/>
          </a:solidFill>
        </p:spPr>
        <p:txBody>
          <a:bodyPr wrap="none" rtlCol="0">
            <a:spAutoFit/>
          </a:bodyPr>
          <a:lstStyle/>
          <a:p>
            <a:r>
              <a:rPr lang="de-DE" sz="2400" dirty="0"/>
              <a:t>Steuerungsgruppe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783350" y="2126340"/>
            <a:ext cx="2533066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de-DE" sz="2400" dirty="0"/>
              <a:t>Abteilungsleitung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605109" y="2428367"/>
            <a:ext cx="1981633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de-DE" sz="2400" dirty="0"/>
              <a:t>Fachlehrkraft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556799" y="4869160"/>
            <a:ext cx="3130985" cy="461665"/>
          </a:xfrm>
          <a:prstGeom prst="rect">
            <a:avLst/>
          </a:prstGeom>
          <a:solidFill>
            <a:srgbClr val="99CCFF"/>
          </a:solidFill>
        </p:spPr>
        <p:txBody>
          <a:bodyPr wrap="none" rtlCol="0">
            <a:spAutoFit/>
          </a:bodyPr>
          <a:lstStyle/>
          <a:p>
            <a:r>
              <a:rPr lang="de-DE" sz="2400" dirty="0"/>
              <a:t>Fachkonferenzleitung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5441911" y="3939648"/>
            <a:ext cx="2874505" cy="461665"/>
          </a:xfrm>
          <a:prstGeom prst="rect">
            <a:avLst/>
          </a:prstGeom>
          <a:solidFill>
            <a:srgbClr val="CC99FF"/>
          </a:solidFill>
        </p:spPr>
        <p:txBody>
          <a:bodyPr wrap="none" rtlCol="0">
            <a:spAutoFit/>
          </a:bodyPr>
          <a:lstStyle/>
          <a:p>
            <a:r>
              <a:rPr lang="de-DE" sz="2400" dirty="0"/>
              <a:t>Didaktische Leitung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4432659" y="3145269"/>
            <a:ext cx="2701381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sz="2400" dirty="0"/>
              <a:t>Beratungslehrkraft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259632" y="4047455"/>
            <a:ext cx="355738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sz="2400" dirty="0"/>
              <a:t>Außerschulische </a:t>
            </a:r>
            <a:r>
              <a:rPr lang="de-DE" sz="2400" dirty="0" smtClean="0"/>
              <a:t>Partner</a:t>
            </a:r>
            <a:endParaRPr lang="de-DE" sz="2400" dirty="0"/>
          </a:p>
        </p:txBody>
      </p:sp>
      <p:sp>
        <p:nvSpPr>
          <p:cNvPr id="13" name="Textfeld 12"/>
          <p:cNvSpPr txBox="1">
            <a:spLocks noChangeArrowheads="1"/>
          </p:cNvSpPr>
          <p:nvPr/>
        </p:nvSpPr>
        <p:spPr bwMode="auto">
          <a:xfrm>
            <a:off x="193360" y="379580"/>
            <a:ext cx="87217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RotisSemiSans" pitchFamily="2" charset="0"/>
                <a:ea typeface="ＭＳ Ｐゴシック" charset="-128"/>
                <a:cs typeface="+mn-cs"/>
              </a:defRPr>
            </a:lvl9pPr>
          </a:lstStyle>
          <a:p>
            <a:pPr algn="ctr"/>
            <a:r>
              <a:rPr lang="de-DE" altLang="de-DE" sz="2400" b="1" dirty="0" smtClean="0">
                <a:latin typeface="+mn-lt"/>
              </a:rPr>
              <a:t>Anlage 3: Mögliche Akteure im Rahmen der </a:t>
            </a:r>
            <a:r>
              <a:rPr lang="de-DE" altLang="de-DE" sz="2400" b="1" dirty="0" err="1" smtClean="0">
                <a:latin typeface="+mn-lt"/>
              </a:rPr>
              <a:t>Curriculumentwicklung</a:t>
            </a:r>
            <a:endParaRPr lang="de-DE" altLang="de-DE" sz="2400" b="1" dirty="0" smtClean="0">
              <a:latin typeface="+mn-lt"/>
            </a:endParaRPr>
          </a:p>
          <a:p>
            <a:pPr algn="ctr"/>
            <a:r>
              <a:rPr lang="de-DE" altLang="de-DE" sz="2400" b="1" dirty="0" smtClean="0">
                <a:latin typeface="+mn-lt"/>
              </a:rPr>
              <a:t>(unsortiert)</a:t>
            </a:r>
            <a:endParaRPr lang="de-DE" altLang="de-DE" sz="2400" b="1" dirty="0">
              <a:latin typeface="+mn-lt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4956842" y="5804703"/>
            <a:ext cx="970137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sz="2400" dirty="0" smtClean="0"/>
              <a:t>u.a.m.</a:t>
            </a:r>
            <a:endParaRPr lang="de-DE" sz="2400" dirty="0"/>
          </a:p>
        </p:txBody>
      </p:sp>
      <p:sp>
        <p:nvSpPr>
          <p:cNvPr id="16" name="Textfeld 15"/>
          <p:cNvSpPr txBox="1"/>
          <p:nvPr/>
        </p:nvSpPr>
        <p:spPr>
          <a:xfrm>
            <a:off x="2601557" y="5690865"/>
            <a:ext cx="1546064" cy="46166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sz="2400" dirty="0" smtClean="0"/>
              <a:t>Sekretariat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6532680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F355-9D70-489E-87DD-B1E74C511B99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323528" y="1124744"/>
            <a:ext cx="85689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400" b="1" cap="all" dirty="0" smtClean="0">
                <a:solidFill>
                  <a:schemeClr val="tx2"/>
                </a:solidFill>
              </a:rPr>
              <a:t>Teil I:</a:t>
            </a:r>
          </a:p>
          <a:p>
            <a:pPr algn="ctr"/>
            <a:endParaRPr lang="de-DE" sz="5400" b="1" cap="all" dirty="0">
              <a:solidFill>
                <a:schemeClr val="tx2"/>
              </a:solidFill>
            </a:endParaRPr>
          </a:p>
          <a:p>
            <a:pPr algn="ctr"/>
            <a:r>
              <a:rPr lang="de-DE" sz="5400" b="1" cap="all" dirty="0" smtClean="0">
                <a:solidFill>
                  <a:schemeClr val="tx2"/>
                </a:solidFill>
              </a:rPr>
              <a:t>Vorgaben</a:t>
            </a:r>
          </a:p>
          <a:p>
            <a:pPr algn="ctr"/>
            <a:r>
              <a:rPr lang="de-DE" sz="5400" b="1" cap="all" dirty="0" smtClean="0">
                <a:solidFill>
                  <a:schemeClr val="tx2"/>
                </a:solidFill>
              </a:rPr>
              <a:t>Zum</a:t>
            </a:r>
          </a:p>
          <a:p>
            <a:pPr algn="ctr"/>
            <a:r>
              <a:rPr lang="de-DE" sz="5400" b="1" cap="all" dirty="0" smtClean="0">
                <a:solidFill>
                  <a:schemeClr val="tx2"/>
                </a:solidFill>
              </a:rPr>
              <a:t>Bo-curriculum</a:t>
            </a:r>
            <a:endParaRPr lang="de-DE" sz="5400" b="1" cap="al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3271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F355-9D70-489E-87DD-B1E74C511B99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323528" y="404664"/>
            <a:ext cx="8820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cap="all" dirty="0" smtClean="0">
                <a:solidFill>
                  <a:schemeClr val="tx2"/>
                </a:solidFill>
              </a:rPr>
              <a:t>BO-Erlass/ bass 12-21 Nr. 1</a:t>
            </a:r>
            <a:endParaRPr lang="de-DE" sz="2800" b="1" cap="all" dirty="0">
              <a:solidFill>
                <a:schemeClr val="tx2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23528" y="950443"/>
            <a:ext cx="85689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+mj-lt"/>
              </a:rPr>
              <a:t>Ab </a:t>
            </a:r>
            <a:r>
              <a:rPr lang="de-DE" sz="2000" dirty="0">
                <a:latin typeface="+mj-lt"/>
              </a:rPr>
              <a:t>dem Schuljahr 2016/2017 nehmen </a:t>
            </a:r>
            <a:r>
              <a:rPr lang="de-DE" sz="2000" b="1" dirty="0">
                <a:latin typeface="+mj-lt"/>
              </a:rPr>
              <a:t>alle öffentlichen allgemeinbildenden Schulen </a:t>
            </a:r>
            <a:r>
              <a:rPr lang="de-DE" sz="2000" dirty="0">
                <a:latin typeface="+mj-lt"/>
              </a:rPr>
              <a:t>an dem Landesvorhaben „Kein Abschluss ohne Anschluss Übergang Schule-Beruf NRW“ </a:t>
            </a:r>
            <a:r>
              <a:rPr lang="de-DE" sz="2000" dirty="0" smtClean="0">
                <a:latin typeface="+mj-lt"/>
              </a:rPr>
              <a:t>teil. </a:t>
            </a:r>
          </a:p>
          <a:p>
            <a:pPr marL="361950"/>
            <a:r>
              <a:rPr lang="de-DE" sz="2000" i="1" dirty="0" smtClean="0">
                <a:latin typeface="+mj-lt"/>
              </a:rPr>
              <a:t>Schulen </a:t>
            </a:r>
            <a:r>
              <a:rPr lang="de-DE" sz="2000" i="1" dirty="0">
                <a:latin typeface="+mj-lt"/>
              </a:rPr>
              <a:t>in privater Trägerschaft können dies auf Antrag bei ihrer zuständigen Bezirksregierung. </a:t>
            </a:r>
            <a:endParaRPr lang="de-DE" sz="2000" i="1" dirty="0" smtClean="0">
              <a:latin typeface="+mj-lt"/>
            </a:endParaRPr>
          </a:p>
          <a:p>
            <a:endParaRPr lang="de-DE" sz="20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+mj-lt"/>
              </a:rPr>
              <a:t>Die </a:t>
            </a:r>
            <a:r>
              <a:rPr lang="de-DE" sz="2000" dirty="0" err="1">
                <a:latin typeface="+mj-lt"/>
              </a:rPr>
              <a:t>StuBo</a:t>
            </a:r>
            <a:r>
              <a:rPr lang="de-DE" sz="2000" dirty="0">
                <a:latin typeface="+mj-lt"/>
              </a:rPr>
              <a:t>-Koordinatorinnen oder -Koordinatoren wirken dabei mit, die Berufs- bzw. </a:t>
            </a:r>
            <a:r>
              <a:rPr lang="de-DE" sz="2000" dirty="0" smtClean="0">
                <a:latin typeface="+mj-lt"/>
              </a:rPr>
              <a:t>Studienorientierung </a:t>
            </a:r>
            <a:r>
              <a:rPr lang="de-DE" sz="2000" dirty="0">
                <a:latin typeface="+mj-lt"/>
              </a:rPr>
              <a:t>in der Schule </a:t>
            </a:r>
            <a:r>
              <a:rPr lang="de-DE" sz="2000" b="1" dirty="0">
                <a:latin typeface="+mj-lt"/>
              </a:rPr>
              <a:t>dauerhaft zu verankern</a:t>
            </a:r>
            <a:r>
              <a:rPr lang="de-DE" sz="2000" dirty="0">
                <a:latin typeface="+mj-lt"/>
              </a:rPr>
              <a:t>, damit ab der Jahrgangsstufe 8 die vier Phasen der Berufs- und </a:t>
            </a:r>
            <a:r>
              <a:rPr lang="de-DE" sz="2000" dirty="0" smtClean="0">
                <a:latin typeface="+mj-lt"/>
              </a:rPr>
              <a:t>Studienorientierung […] umgesetzt </a:t>
            </a:r>
            <a:r>
              <a:rPr lang="de-DE" sz="2000" dirty="0">
                <a:latin typeface="+mj-lt"/>
              </a:rPr>
              <a:t>werden. </a:t>
            </a:r>
            <a:endParaRPr lang="de-DE" sz="2000" dirty="0" smtClean="0">
              <a:latin typeface="+mj-lt"/>
            </a:endParaRPr>
          </a:p>
          <a:p>
            <a:endParaRPr lang="de-DE" sz="20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+mj-lt"/>
              </a:rPr>
              <a:t>Die Umsetzung erfolgt unter </a:t>
            </a:r>
            <a:r>
              <a:rPr lang="de-DE" sz="2000" b="1" dirty="0">
                <a:latin typeface="+mj-lt"/>
              </a:rPr>
              <a:t>verbindlicher Mitwirkung des </a:t>
            </a:r>
            <a:r>
              <a:rPr lang="de-DE" sz="2000" b="1" dirty="0" err="1">
                <a:latin typeface="+mj-lt"/>
              </a:rPr>
              <a:t>StuBo</a:t>
            </a:r>
            <a:r>
              <a:rPr lang="de-DE" sz="2000" b="1" dirty="0">
                <a:latin typeface="+mj-lt"/>
              </a:rPr>
              <a:t>-Teams </a:t>
            </a:r>
            <a:r>
              <a:rPr lang="de-DE" sz="2000" dirty="0">
                <a:latin typeface="+mj-lt"/>
              </a:rPr>
              <a:t>oder der </a:t>
            </a:r>
            <a:r>
              <a:rPr lang="de-DE" sz="2000" dirty="0" err="1">
                <a:latin typeface="+mj-lt"/>
              </a:rPr>
              <a:t>StuBo</a:t>
            </a:r>
            <a:r>
              <a:rPr lang="de-DE" sz="2000" dirty="0">
                <a:latin typeface="+mj-lt"/>
              </a:rPr>
              <a:t>-Koordinatorin/des </a:t>
            </a:r>
            <a:r>
              <a:rPr lang="de-DE" sz="2000" dirty="0" err="1">
                <a:latin typeface="+mj-lt"/>
              </a:rPr>
              <a:t>StuBo</a:t>
            </a:r>
            <a:r>
              <a:rPr lang="de-DE" sz="2000" dirty="0">
                <a:latin typeface="+mj-lt"/>
              </a:rPr>
              <a:t>-Koordinators und ist durch ein zu erstellendes BO-Curriculum, welches die </a:t>
            </a:r>
            <a:r>
              <a:rPr lang="de-DE" sz="2000" b="1" dirty="0">
                <a:latin typeface="+mj-lt"/>
              </a:rPr>
              <a:t>Prozessstruktur</a:t>
            </a:r>
            <a:r>
              <a:rPr lang="de-DE" sz="2000" dirty="0">
                <a:latin typeface="+mj-lt"/>
              </a:rPr>
              <a:t>, die </a:t>
            </a:r>
            <a:r>
              <a:rPr lang="de-DE" sz="2000" b="1" dirty="0" smtClean="0">
                <a:latin typeface="+mj-lt"/>
              </a:rPr>
              <a:t>Jahresplanung</a:t>
            </a:r>
            <a:r>
              <a:rPr lang="de-DE" sz="2000" dirty="0" smtClean="0">
                <a:latin typeface="+mj-lt"/>
              </a:rPr>
              <a:t>, den </a:t>
            </a:r>
            <a:r>
              <a:rPr lang="de-DE" sz="2000" b="1" dirty="0" smtClean="0">
                <a:latin typeface="+mj-lt"/>
              </a:rPr>
              <a:t>Kompetenzerwerb</a:t>
            </a:r>
            <a:r>
              <a:rPr lang="de-DE" sz="2000" dirty="0" smtClean="0">
                <a:latin typeface="+mj-lt"/>
              </a:rPr>
              <a:t> </a:t>
            </a:r>
            <a:r>
              <a:rPr lang="de-DE" sz="2000" dirty="0">
                <a:latin typeface="+mj-lt"/>
              </a:rPr>
              <a:t>und die Koordination der in den </a:t>
            </a:r>
            <a:r>
              <a:rPr lang="de-DE" sz="2000" b="1" dirty="0">
                <a:latin typeface="+mj-lt"/>
              </a:rPr>
              <a:t>Standardelementen</a:t>
            </a:r>
            <a:r>
              <a:rPr lang="de-DE" sz="2000" dirty="0">
                <a:latin typeface="+mj-lt"/>
              </a:rPr>
              <a:t> enthaltenen Maßnahmen einschließt, unterfüttert. </a:t>
            </a:r>
            <a:endParaRPr lang="de-DE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265651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F355-9D70-489E-87DD-B1E74C511B99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323528" y="404664"/>
            <a:ext cx="8820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cap="all" dirty="0" smtClean="0">
                <a:solidFill>
                  <a:schemeClr val="tx2"/>
                </a:solidFill>
              </a:rPr>
              <a:t>konkretisierende Hinweise</a:t>
            </a:r>
            <a:endParaRPr lang="de-DE" sz="2800" b="1" cap="all" dirty="0">
              <a:solidFill>
                <a:schemeClr val="tx2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23528" y="950443"/>
            <a:ext cx="85689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Das BO-Curriculum soll Berufs- und Studienorientierung als Querschnitts- und Gemeinschaftsaufgabe für </a:t>
            </a:r>
            <a:r>
              <a:rPr lang="de-DE" sz="2000" b="1" dirty="0"/>
              <a:t>alle Lehrkräfte </a:t>
            </a:r>
            <a:r>
              <a:rPr lang="de-DE" sz="2000" dirty="0"/>
              <a:t>und </a:t>
            </a:r>
            <a:r>
              <a:rPr lang="de-DE" sz="2000" b="1" dirty="0"/>
              <a:t>alle Unterrichtsfächer </a:t>
            </a:r>
            <a:r>
              <a:rPr lang="de-DE" sz="2000" dirty="0"/>
              <a:t>in die Praxis der eigenen Schule integrieren, indem es ihr einen klaren Rahmen gibt</a:t>
            </a:r>
            <a:r>
              <a:rPr lang="de-DE" sz="2000" dirty="0" smtClean="0"/>
              <a:t>.</a:t>
            </a:r>
          </a:p>
          <a:p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Das </a:t>
            </a:r>
            <a:r>
              <a:rPr lang="de-DE" sz="2000" dirty="0"/>
              <a:t>BO-Curriculum orientiert sich an den </a:t>
            </a:r>
            <a:r>
              <a:rPr lang="de-DE" sz="2000" b="1" dirty="0"/>
              <a:t>Mindestanforderungen der Standardelemente</a:t>
            </a:r>
            <a:r>
              <a:rPr lang="de-DE" sz="2000" dirty="0"/>
              <a:t> des Landesvorhabens „Kein Abschluss ohne Anschluss NRW“, an der gemeinsamen </a:t>
            </a:r>
            <a:r>
              <a:rPr lang="de-DE" sz="2000" b="1" dirty="0"/>
              <a:t>Rahmenvereinbarung</a:t>
            </a:r>
            <a:r>
              <a:rPr lang="de-DE" sz="2000" dirty="0"/>
              <a:t> zwischen Schulministerium und Regionaldirektion NRW der </a:t>
            </a:r>
            <a:r>
              <a:rPr lang="de-DE" sz="2000" b="1" dirty="0"/>
              <a:t>Bundesagentur für Arbeit</a:t>
            </a:r>
            <a:r>
              <a:rPr lang="de-DE" sz="2000" dirty="0"/>
              <a:t>, am </a:t>
            </a:r>
            <a:r>
              <a:rPr lang="de-DE" sz="2000" b="1" dirty="0"/>
              <a:t>Referenzrahmen</a:t>
            </a:r>
            <a:r>
              <a:rPr lang="de-DE" sz="2000" dirty="0"/>
              <a:t> und am </a:t>
            </a:r>
            <a:r>
              <a:rPr lang="de-DE" sz="2000" b="1" dirty="0"/>
              <a:t>Qualitätstableau</a:t>
            </a:r>
            <a:r>
              <a:rPr lang="de-DE" sz="2000" dirty="0"/>
              <a:t>. </a:t>
            </a:r>
            <a:endParaRPr lang="de-DE" sz="2000" dirty="0" smtClean="0"/>
          </a:p>
          <a:p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Es </a:t>
            </a:r>
            <a:r>
              <a:rPr lang="de-DE" sz="2000" dirty="0"/>
              <a:t>legt </a:t>
            </a:r>
            <a:r>
              <a:rPr lang="de-DE" sz="2000" b="1" dirty="0"/>
              <a:t>Verantwortlichkeiten</a:t>
            </a:r>
            <a:r>
              <a:rPr lang="de-DE" sz="2000" dirty="0"/>
              <a:t> für die Gestaltung und Umsetzung des Berufs- und Studienorientierungsprozesses fest und bietet </a:t>
            </a:r>
            <a:r>
              <a:rPr lang="de-DE" sz="2000" b="1" dirty="0"/>
              <a:t>Transparenz</a:t>
            </a:r>
            <a:r>
              <a:rPr lang="de-DE" sz="2000" dirty="0"/>
              <a:t> für Schülerinnen und Schüler, Eltern, Lehrkräfte und außerschulische Kooperationspartner an der jeweiligen Schule. </a:t>
            </a: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19376437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F355-9D70-489E-87DD-B1E74C511B99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3" name="Foliennummernplatzhalter 1"/>
          <p:cNvSpPr txBox="1">
            <a:spLocks/>
          </p:cNvSpPr>
          <p:nvPr/>
        </p:nvSpPr>
        <p:spPr>
          <a:xfrm>
            <a:off x="6553200" y="6381328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ctr" defTabSz="914400" rtl="0" eaLnBrk="1" latinLnBrk="0" hangingPunct="1">
              <a:defRPr lang="de-DE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CDBF355-9D70-489E-87DD-B1E74C511B99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323528" y="404664"/>
            <a:ext cx="8820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cap="all" dirty="0" smtClean="0">
                <a:solidFill>
                  <a:schemeClr val="tx2"/>
                </a:solidFill>
              </a:rPr>
              <a:t>konkretisierende Hinweise (Fortsetzung)</a:t>
            </a:r>
            <a:endParaRPr lang="de-DE" sz="2800" b="1" cap="all" dirty="0">
              <a:solidFill>
                <a:schemeClr val="tx2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23528" y="950443"/>
            <a:ext cx="85689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Die </a:t>
            </a:r>
            <a:r>
              <a:rPr lang="de-DE" sz="2000" dirty="0"/>
              <a:t>Erstellung des BO-Curriculums ist eine </a:t>
            </a:r>
            <a:r>
              <a:rPr lang="de-DE" sz="2000" b="1" dirty="0"/>
              <a:t>Gemeinschaftsaufgabe</a:t>
            </a:r>
            <a:r>
              <a:rPr lang="de-DE" sz="2000" dirty="0"/>
              <a:t> der Schule oder mehrerer Schulen gemeinsam. </a:t>
            </a:r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Sie </a:t>
            </a:r>
            <a:r>
              <a:rPr lang="de-DE" sz="2000" dirty="0"/>
              <a:t>wird von </a:t>
            </a:r>
            <a:r>
              <a:rPr lang="de-DE" sz="2000" b="1" dirty="0"/>
              <a:t>Schulleitung</a:t>
            </a:r>
            <a:r>
              <a:rPr lang="de-DE" sz="2000" dirty="0"/>
              <a:t> verantwortet. Diese trägt Sorge dafür, dass die Prozessstruktur und die dazugehörige Planung von bestehenden, bzw. neu zu bildenden </a:t>
            </a:r>
            <a:r>
              <a:rPr lang="de-DE" sz="2000" b="1" dirty="0"/>
              <a:t>Gremien</a:t>
            </a:r>
            <a:r>
              <a:rPr lang="de-DE" sz="2000" dirty="0"/>
              <a:t> (Schulische Steuergruppen, BO-Konferenzen, Fachkonferenzen) unter verbindlicher </a:t>
            </a:r>
            <a:r>
              <a:rPr lang="de-DE" sz="2000" b="1" dirty="0"/>
              <a:t>Mitwirkung des </a:t>
            </a:r>
            <a:r>
              <a:rPr lang="de-DE" sz="2000" b="1" dirty="0" err="1"/>
              <a:t>StuBo</a:t>
            </a:r>
            <a:r>
              <a:rPr lang="de-DE" sz="2000" b="1" dirty="0"/>
              <a:t>-Teams</a:t>
            </a:r>
            <a:r>
              <a:rPr lang="de-DE" sz="2000" dirty="0"/>
              <a:t>/ des </a:t>
            </a:r>
            <a:r>
              <a:rPr lang="de-DE" sz="2000" dirty="0" err="1"/>
              <a:t>StuBos</a:t>
            </a:r>
            <a:r>
              <a:rPr lang="de-DE" sz="2000" dirty="0"/>
              <a:t> vorgenommen werden. </a:t>
            </a:r>
            <a:endParaRPr lang="de-DE" sz="2000" dirty="0" smtClean="0"/>
          </a:p>
          <a:p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Das </a:t>
            </a:r>
            <a:r>
              <a:rPr lang="de-DE" sz="2000" dirty="0"/>
              <a:t>schulinterne BO-Curriculum wird von der </a:t>
            </a:r>
            <a:r>
              <a:rPr lang="de-DE" sz="2000" b="1" dirty="0"/>
              <a:t>Schulkonferenz</a:t>
            </a:r>
            <a:r>
              <a:rPr lang="de-DE" sz="2000" dirty="0"/>
              <a:t> verabschiedet. </a:t>
            </a: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16811873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F355-9D70-489E-87DD-B1E74C511B99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23528" y="332656"/>
            <a:ext cx="8820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cap="all" dirty="0" smtClean="0">
                <a:solidFill>
                  <a:schemeClr val="tx2"/>
                </a:solidFill>
              </a:rPr>
              <a:t>Inhaltsverzeichnis</a:t>
            </a:r>
            <a:endParaRPr lang="de-DE" sz="2800" b="1" cap="all" dirty="0">
              <a:solidFill>
                <a:schemeClr val="tx2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23528" y="945296"/>
            <a:ext cx="856895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de-DE" sz="2000" b="1" dirty="0" smtClean="0"/>
              <a:t>Einleitung: Einführung und Kurz-Rückblick auf das bisherige BO-Konzept und den Entwicklungsprozess des BO-Curriculums</a:t>
            </a:r>
            <a:endParaRPr lang="de-DE" sz="2000" dirty="0" smtClean="0"/>
          </a:p>
          <a:p>
            <a:pPr marL="457200" indent="-457200">
              <a:buFont typeface="+mj-lt"/>
              <a:buAutoNum type="arabicPeriod"/>
            </a:pPr>
            <a:endParaRPr lang="de-DE" sz="16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de-DE" sz="2000" b="1" dirty="0" smtClean="0"/>
              <a:t>Ziel/e der Berufsorientierung</a:t>
            </a:r>
            <a:endParaRPr lang="de-DE" sz="2000" dirty="0" smtClean="0"/>
          </a:p>
        </p:txBody>
      </p:sp>
      <p:sp>
        <p:nvSpPr>
          <p:cNvPr id="7" name="Rechteck 6"/>
          <p:cNvSpPr/>
          <p:nvPr/>
        </p:nvSpPr>
        <p:spPr>
          <a:xfrm>
            <a:off x="683568" y="2277447"/>
            <a:ext cx="80032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/>
              <a:t>AO-SF § </a:t>
            </a:r>
            <a:r>
              <a:rPr lang="de-DE" b="1" dirty="0"/>
              <a:t>25 Förderschwerpunkt Körperliche und motorische Entwicklung </a:t>
            </a:r>
            <a:endParaRPr lang="de-DE" b="1" dirty="0" smtClean="0"/>
          </a:p>
          <a:p>
            <a:endParaRPr lang="de-DE" b="1" dirty="0" smtClean="0"/>
          </a:p>
          <a:p>
            <a:r>
              <a:rPr lang="de-DE" dirty="0" smtClean="0"/>
              <a:t>(1) Der </a:t>
            </a:r>
            <a:r>
              <a:rPr lang="de-DE" dirty="0"/>
              <a:t>Unterricht im Förderschwerpunkt Körperliche und motorische Entwicklung führt zu den Abschlüssen </a:t>
            </a:r>
            <a:endParaRPr lang="de-DE" dirty="0" smtClean="0"/>
          </a:p>
          <a:p>
            <a:pPr marL="342900" indent="-342900">
              <a:buAutoNum type="arabicPeriod"/>
            </a:pPr>
            <a:r>
              <a:rPr lang="de-DE" dirty="0" smtClean="0"/>
              <a:t>der </a:t>
            </a:r>
            <a:r>
              <a:rPr lang="de-DE" dirty="0"/>
              <a:t>allgemeinen Schulen, </a:t>
            </a:r>
            <a:endParaRPr lang="de-DE" dirty="0" smtClean="0"/>
          </a:p>
          <a:p>
            <a:pPr marL="342900" indent="-342900">
              <a:buAutoNum type="arabicPeriod"/>
            </a:pPr>
            <a:r>
              <a:rPr lang="de-DE" dirty="0" smtClean="0"/>
              <a:t>im </a:t>
            </a:r>
            <a:r>
              <a:rPr lang="de-DE" dirty="0"/>
              <a:t>zieldifferenten Bildungsgang Lernen </a:t>
            </a:r>
            <a:r>
              <a:rPr lang="de-DE" dirty="0" smtClean="0"/>
              <a:t>und</a:t>
            </a:r>
          </a:p>
          <a:p>
            <a:pPr marL="342900" indent="-342900">
              <a:buAutoNum type="arabicPeriod"/>
            </a:pPr>
            <a:r>
              <a:rPr lang="de-DE" dirty="0" smtClean="0"/>
              <a:t>im </a:t>
            </a:r>
            <a:r>
              <a:rPr lang="de-DE" dirty="0"/>
              <a:t>zieldifferenten Bildungsgang Geistige Entwicklung. </a:t>
            </a:r>
            <a:endParaRPr lang="de-DE" dirty="0" smtClean="0"/>
          </a:p>
          <a:p>
            <a:pPr marL="342900" indent="-342900">
              <a:buAutoNum type="arabicPeriod"/>
            </a:pPr>
            <a:endParaRPr lang="de-DE" dirty="0" smtClean="0"/>
          </a:p>
          <a:p>
            <a:r>
              <a:rPr lang="de-DE" dirty="0" smtClean="0"/>
              <a:t>(</a:t>
            </a:r>
            <a:r>
              <a:rPr lang="de-DE" dirty="0"/>
              <a:t>2) Für die Schülerinnen und Schüler im zieldifferenten Bildungsgang Lernen gelten Absatz 1 sowie die §§ 31 bis 37. (3) Für die Schülerinnen und Schüler im zieldifferenten Bildungsgang Geistige Entwicklung gelten Absatz 1 sowie die §§ 38 bis 41.</a:t>
            </a:r>
          </a:p>
        </p:txBody>
      </p:sp>
      <p:sp>
        <p:nvSpPr>
          <p:cNvPr id="8" name="Rechteck 7"/>
          <p:cNvSpPr/>
          <p:nvPr/>
        </p:nvSpPr>
        <p:spPr>
          <a:xfrm>
            <a:off x="323528" y="2277447"/>
            <a:ext cx="9001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 startAt="3"/>
            </a:pPr>
            <a:r>
              <a:rPr lang="de-DE" sz="2000" b="1" dirty="0"/>
              <a:t>Rahmenbedingungen der Schule, z.B.</a:t>
            </a:r>
            <a:endParaRPr lang="de-DE" sz="2000" dirty="0"/>
          </a:p>
          <a:p>
            <a:pPr marL="914400" lvl="1" indent="-457200">
              <a:buFont typeface="+mj-lt"/>
              <a:buAutoNum type="alphaLcPeriod"/>
            </a:pPr>
            <a:r>
              <a:rPr lang="de-DE" sz="2000" dirty="0"/>
              <a:t>Schülerzahl (Geschlecht, Migrationshintergrund)</a:t>
            </a:r>
          </a:p>
          <a:p>
            <a:pPr marL="914400" lvl="1" indent="-457200">
              <a:buFont typeface="+mj-lt"/>
              <a:buAutoNum type="alphaLcPeriod"/>
            </a:pPr>
            <a:r>
              <a:rPr lang="de-DE" sz="2000" dirty="0"/>
              <a:t>Beschreibung der Schülerschaft (Soziale Herkunft, Förderbedarf, etc.)</a:t>
            </a:r>
          </a:p>
          <a:p>
            <a:pPr marL="914400" lvl="1" indent="-457200">
              <a:buFont typeface="+mj-lt"/>
              <a:buAutoNum type="alphaLcPeriod"/>
            </a:pPr>
            <a:r>
              <a:rPr lang="de-DE" sz="2000" dirty="0"/>
              <a:t>Abschlüsse</a:t>
            </a:r>
          </a:p>
          <a:p>
            <a:pPr marL="914400" lvl="1" indent="-457200">
              <a:buFont typeface="+mj-lt"/>
              <a:buAutoNum type="alphaLcPeriod"/>
            </a:pPr>
            <a:r>
              <a:rPr lang="de-DE" sz="2000" dirty="0"/>
              <a:t>Übergangsstatistik</a:t>
            </a:r>
          </a:p>
          <a:p>
            <a:pPr marL="914400" lvl="1" indent="-457200">
              <a:buFont typeface="+mj-lt"/>
              <a:buAutoNum type="alphaLcPeriod"/>
            </a:pPr>
            <a:r>
              <a:rPr lang="de-DE" sz="2000" dirty="0" err="1"/>
              <a:t>StuBo</a:t>
            </a:r>
            <a:r>
              <a:rPr lang="de-DE" sz="2000" dirty="0"/>
              <a:t>-Team, pädagogisches Personal</a:t>
            </a:r>
          </a:p>
          <a:p>
            <a:pPr marL="914400" lvl="1" indent="-457200">
              <a:buFont typeface="+mj-lt"/>
              <a:buAutoNum type="alphaLcPeriod"/>
            </a:pPr>
            <a:r>
              <a:rPr lang="de-DE" sz="2000" dirty="0"/>
              <a:t>Kooperationen</a:t>
            </a:r>
          </a:p>
          <a:p>
            <a:pPr marL="914400" lvl="1" indent="-457200">
              <a:buFont typeface="+mj-lt"/>
              <a:buAutoNum type="alphaLcPeriod"/>
            </a:pPr>
            <a:r>
              <a:rPr lang="de-DE" sz="2000" dirty="0"/>
              <a:t>BOB und andere BO-Räume</a:t>
            </a:r>
          </a:p>
          <a:p>
            <a:pPr marL="914400" lvl="1" indent="-457200">
              <a:buFont typeface="+mj-lt"/>
              <a:buAutoNum type="alphaLcPeriod"/>
            </a:pPr>
            <a:r>
              <a:rPr lang="de-DE" sz="2000" dirty="0"/>
              <a:t>Beschreibung des Sozialraums der Schule</a:t>
            </a:r>
          </a:p>
          <a:p>
            <a:pPr marL="914400" lvl="1" indent="-457200">
              <a:buFont typeface="+mj-lt"/>
              <a:buAutoNum type="alphaLcPeriod"/>
            </a:pPr>
            <a:r>
              <a:rPr lang="de-DE" sz="2000" dirty="0"/>
              <a:t>Beschreibung der Wirtschaftsstruktur und Zahlen zum Arbeitsmarkt (Fachkräftenachfrage, Jugendarbeitslosigkeit, Ausbildungsquote etc.)</a:t>
            </a:r>
          </a:p>
          <a:p>
            <a:pPr marL="800100" lvl="1" indent="-342900">
              <a:buFont typeface="+mj-lt"/>
              <a:buAutoNum type="alphaLcPeriod"/>
            </a:pPr>
            <a:endParaRPr lang="de-DE" sz="1600" i="1" dirty="0"/>
          </a:p>
          <a:p>
            <a:pPr marL="342900" indent="-342900">
              <a:buFont typeface="+mj-lt"/>
              <a:buAutoNum type="arabicPeriod" startAt="3"/>
            </a:pPr>
            <a:r>
              <a:rPr lang="de-DE" sz="2000" b="1" dirty="0"/>
              <a:t>Überblick über den BO-Prozess </a:t>
            </a:r>
            <a:r>
              <a:rPr lang="de-DE" sz="2000" dirty="0"/>
              <a:t>(vgl. Matrix 1)</a:t>
            </a:r>
          </a:p>
        </p:txBody>
      </p:sp>
    </p:spTree>
    <p:extLst>
      <p:ext uri="{BB962C8B-B14F-4D97-AF65-F5344CB8AC3E}">
        <p14:creationId xmlns:p14="http://schemas.microsoft.com/office/powerpoint/2010/main" val="23758636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  <p:bldP spid="7" grpId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F355-9D70-489E-87DD-B1E74C511B99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3" name="Foliennummernplatzhalter 1"/>
          <p:cNvSpPr txBox="1">
            <a:spLocks/>
          </p:cNvSpPr>
          <p:nvPr/>
        </p:nvSpPr>
        <p:spPr>
          <a:xfrm>
            <a:off x="6553200" y="6381328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ctr" defTabSz="914400" rtl="0" eaLnBrk="1" latinLnBrk="0" hangingPunct="1">
              <a:defRPr lang="de-DE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CDBF355-9D70-489E-87DD-B1E74C511B99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323528" y="534159"/>
            <a:ext cx="85689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5"/>
            </a:pPr>
            <a:r>
              <a:rPr lang="de-DE" sz="2000" b="1" dirty="0" smtClean="0"/>
              <a:t>Phasen </a:t>
            </a:r>
            <a:r>
              <a:rPr lang="de-DE" sz="2000" b="1" dirty="0"/>
              <a:t>im Berufsorientierungsprozess und deren Umsetzung durch </a:t>
            </a:r>
            <a:r>
              <a:rPr lang="de-DE" sz="2000" b="1" dirty="0" smtClean="0"/>
              <a:t>außerunterrichtliche </a:t>
            </a:r>
            <a:r>
              <a:rPr lang="de-DE" sz="2000" b="1" dirty="0"/>
              <a:t>und unterrichtliche Bausteine insbesondere der </a:t>
            </a:r>
            <a:r>
              <a:rPr lang="de-DE" sz="2000" b="1" dirty="0" smtClean="0"/>
              <a:t>Standardelemente </a:t>
            </a:r>
            <a:r>
              <a:rPr lang="de-DE" sz="2000" dirty="0" smtClean="0"/>
              <a:t>(vgl. Matrix 2)</a:t>
            </a:r>
            <a:endParaRPr lang="de-DE" sz="20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e-DE" sz="2000" dirty="0" smtClean="0"/>
              <a:t>Potenziale </a:t>
            </a:r>
            <a:r>
              <a:rPr lang="de-DE" sz="2000" dirty="0"/>
              <a:t>erkennen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e-DE" sz="2000" dirty="0"/>
              <a:t>Berufsfelder kennen lernen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e-DE" sz="2000" dirty="0"/>
              <a:t>Praxis erproben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e-DE" sz="2000" dirty="0"/>
              <a:t>Entscheidungen konkretisieren und </a:t>
            </a:r>
            <a:r>
              <a:rPr lang="de-DE" sz="2000" dirty="0" smtClean="0"/>
              <a:t>Übergänge gestalten</a:t>
            </a:r>
            <a:endParaRPr lang="de-DE" sz="2000" dirty="0"/>
          </a:p>
        </p:txBody>
      </p:sp>
      <p:sp>
        <p:nvSpPr>
          <p:cNvPr id="6" name="Rechteck 5"/>
          <p:cNvSpPr/>
          <p:nvPr/>
        </p:nvSpPr>
        <p:spPr>
          <a:xfrm>
            <a:off x="755576" y="2975461"/>
            <a:ext cx="813690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u="sng" dirty="0"/>
              <a:t>jeweils unter Berücksichtigung von:</a:t>
            </a:r>
            <a:r>
              <a:rPr lang="de-DE" sz="2000" dirty="0"/>
              <a:t> 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de-DE" sz="2000" dirty="0"/>
              <a:t>bindenden Absprachen zu Verantwortlichkeiten, </a:t>
            </a:r>
            <a:r>
              <a:rPr lang="de-DE" sz="2000" dirty="0" smtClean="0"/>
              <a:t>Ressourcen</a:t>
            </a:r>
            <a:endParaRPr lang="de-DE" sz="2000" dirty="0"/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de-DE" sz="2000" dirty="0"/>
              <a:t>Einbeziehung von Kooperationspartnern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de-DE" sz="2000" dirty="0"/>
              <a:t>verbindlichen schulischen Elementen mit inhaltlichen Anforderungen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de-DE" sz="2000" dirty="0"/>
              <a:t>Kompetenzen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de-DE" sz="2000" dirty="0"/>
              <a:t>Gender- / Migrationssensibilität sowie Inklusionsaspekten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de-DE" sz="2000" dirty="0"/>
              <a:t>Beratungsstrukturen und Dokumentationsstandards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de-DE" sz="2000" dirty="0"/>
              <a:t>Einbindung außerschulischer Lernorte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de-DE" sz="2000" dirty="0"/>
              <a:t>organisatorischer Umsetzung (Lehrkräfte, Akteure)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de-DE" sz="2000" dirty="0"/>
              <a:t>Lebens- und Arbeitsweltbezug (Kompetenzen)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de-DE" sz="2000" dirty="0"/>
              <a:t>etc.</a:t>
            </a:r>
          </a:p>
        </p:txBody>
      </p:sp>
      <p:sp>
        <p:nvSpPr>
          <p:cNvPr id="4" name="Ellipse 3"/>
          <p:cNvSpPr/>
          <p:nvPr/>
        </p:nvSpPr>
        <p:spPr>
          <a:xfrm>
            <a:off x="4842613" y="1369511"/>
            <a:ext cx="144016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STAR</a:t>
            </a:r>
            <a:endParaRPr lang="de-DE" dirty="0"/>
          </a:p>
        </p:txBody>
      </p:sp>
      <p:sp>
        <p:nvSpPr>
          <p:cNvPr id="7" name="Ellipse 6"/>
          <p:cNvSpPr/>
          <p:nvPr/>
        </p:nvSpPr>
        <p:spPr>
          <a:xfrm>
            <a:off x="7164288" y="1369511"/>
            <a:ext cx="144016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KAoA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6403571" y="1369511"/>
            <a:ext cx="639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und/</a:t>
            </a:r>
          </a:p>
          <a:p>
            <a:r>
              <a:rPr lang="de-DE" dirty="0" smtClean="0"/>
              <a:t>oder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74485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4" grpId="0" animBg="1"/>
      <p:bldP spid="7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F355-9D70-489E-87DD-B1E74C511B99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3" name="Foliennummernplatzhalter 1"/>
          <p:cNvSpPr txBox="1">
            <a:spLocks/>
          </p:cNvSpPr>
          <p:nvPr/>
        </p:nvSpPr>
        <p:spPr>
          <a:xfrm>
            <a:off x="6553200" y="6381328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ctr" defTabSz="914400" rtl="0" eaLnBrk="1" latinLnBrk="0" hangingPunct="1">
              <a:defRPr lang="de-DE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CDBF355-9D70-489E-87DD-B1E74C511B99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323528" y="260648"/>
            <a:ext cx="85689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 startAt="6"/>
            </a:pPr>
            <a:r>
              <a:rPr lang="de-DE" sz="2000" b="1" dirty="0" smtClean="0"/>
              <a:t>Kompetenzraster </a:t>
            </a:r>
            <a:r>
              <a:rPr lang="de-DE" sz="2000" b="1" dirty="0"/>
              <a:t>Berufsorientierung</a:t>
            </a:r>
            <a:endParaRPr lang="de-DE" sz="2000" dirty="0"/>
          </a:p>
          <a:p>
            <a:pPr marL="360363"/>
            <a:r>
              <a:rPr lang="de-DE" sz="2000" dirty="0" smtClean="0"/>
              <a:t>Schülerbezogenes </a:t>
            </a:r>
            <a:r>
              <a:rPr lang="de-DE" sz="2000" dirty="0"/>
              <a:t>Raster mit ausformulierten </a:t>
            </a:r>
            <a:r>
              <a:rPr lang="de-DE" sz="2000" dirty="0" smtClean="0"/>
              <a:t>Kompetenzen</a:t>
            </a:r>
            <a:endParaRPr lang="de-DE" sz="2000" dirty="0"/>
          </a:p>
          <a:p>
            <a:r>
              <a:rPr lang="de-DE" sz="2000" i="1" dirty="0"/>
              <a:t> </a:t>
            </a:r>
            <a:endParaRPr lang="de-DE" sz="2000" dirty="0"/>
          </a:p>
          <a:p>
            <a:pPr marL="342900" lvl="0" indent="-342900">
              <a:buFont typeface="+mj-lt"/>
              <a:buAutoNum type="arabicPeriod" startAt="7"/>
            </a:pPr>
            <a:r>
              <a:rPr lang="de-DE" sz="2000" b="1" dirty="0"/>
              <a:t>Einsatz des Portfolioinstruments</a:t>
            </a:r>
            <a:endParaRPr lang="de-DE" sz="2000" dirty="0"/>
          </a:p>
          <a:p>
            <a:pPr marL="360363"/>
            <a:r>
              <a:rPr lang="de-DE" sz="2000" dirty="0"/>
              <a:t>zusätzliche Materialien zur Dokumentation, Aufbewahrung</a:t>
            </a:r>
          </a:p>
          <a:p>
            <a:pPr marL="342900" indent="-342900">
              <a:buFont typeface="+mj-lt"/>
              <a:buAutoNum type="arabicPeriod" startAt="6"/>
            </a:pPr>
            <a:endParaRPr lang="de-DE" sz="2000" dirty="0"/>
          </a:p>
          <a:p>
            <a:pPr marL="342900" lvl="0" indent="-342900">
              <a:buFont typeface="+mj-lt"/>
              <a:buAutoNum type="arabicPeriod" startAt="8"/>
            </a:pPr>
            <a:r>
              <a:rPr lang="de-DE" sz="2000" b="1" dirty="0"/>
              <a:t>Beratungs- und BO-Förderkonzept (individuelle Förderplanung):</a:t>
            </a:r>
            <a:br>
              <a:rPr lang="de-DE" sz="2000" b="1" dirty="0"/>
            </a:br>
            <a:r>
              <a:rPr lang="de-DE" sz="2000" dirty="0"/>
              <a:t>Diagnose, strukturelle Verankerung, Kooperationspartner bei der Beratung, ggf. Berufswegebegleitung (z.B. </a:t>
            </a:r>
            <a:r>
              <a:rPr lang="de-DE" sz="2000" dirty="0" err="1"/>
              <a:t>BerEbs</a:t>
            </a:r>
            <a:r>
              <a:rPr lang="de-DE" sz="2000" dirty="0"/>
              <a:t>), </a:t>
            </a:r>
            <a:r>
              <a:rPr lang="de-DE" sz="2000" dirty="0" smtClean="0"/>
              <a:t>BO-Förderplanung</a:t>
            </a:r>
          </a:p>
          <a:p>
            <a:pPr lvl="0"/>
            <a:endParaRPr lang="de-DE" sz="2000" dirty="0"/>
          </a:p>
          <a:p>
            <a:pPr marL="342900" lvl="0" indent="-342900">
              <a:buFont typeface="+mj-lt"/>
              <a:buAutoNum type="arabicPeriod" startAt="9"/>
            </a:pPr>
            <a:r>
              <a:rPr lang="de-DE" sz="2000" b="1" dirty="0"/>
              <a:t>Einbindung von Eltern</a:t>
            </a:r>
            <a:r>
              <a:rPr lang="de-DE" sz="2000" dirty="0"/>
              <a:t> </a:t>
            </a:r>
            <a:r>
              <a:rPr lang="de-DE" sz="2000" b="1" dirty="0"/>
              <a:t>und Erziehungsberechtigten</a:t>
            </a:r>
            <a:endParaRPr lang="de-DE" sz="2000" dirty="0"/>
          </a:p>
          <a:p>
            <a:pPr marL="342900" indent="-342900">
              <a:buFont typeface="+mj-lt"/>
              <a:buAutoNum type="arabicPeriod" startAt="9"/>
            </a:pPr>
            <a:endParaRPr lang="de-DE" sz="2000" dirty="0"/>
          </a:p>
          <a:p>
            <a:pPr marL="342900" lvl="0" indent="-342900">
              <a:buFont typeface="+mj-lt"/>
              <a:buAutoNum type="arabicPeriod" startAt="9"/>
            </a:pPr>
            <a:r>
              <a:rPr lang="de-DE" sz="2000" b="1" dirty="0"/>
              <a:t>Kooperationen mit außerschulischen Akteuren und Netzwerkarbeit</a:t>
            </a:r>
            <a:endParaRPr lang="de-DE" sz="2000" dirty="0"/>
          </a:p>
          <a:p>
            <a:pPr marL="342900" indent="-342900">
              <a:buFont typeface="+mj-lt"/>
              <a:buAutoNum type="arabicPeriod" startAt="9"/>
            </a:pPr>
            <a:endParaRPr lang="de-DE" sz="2000" dirty="0"/>
          </a:p>
          <a:p>
            <a:pPr marL="342900" lvl="0" indent="-342900">
              <a:buFont typeface="+mj-lt"/>
              <a:buAutoNum type="arabicPeriod" startAt="9"/>
            </a:pPr>
            <a:r>
              <a:rPr lang="de-DE" sz="2000" b="1" dirty="0"/>
              <a:t>Informationstransfer</a:t>
            </a:r>
            <a:endParaRPr lang="de-DE" sz="2000" dirty="0"/>
          </a:p>
          <a:p>
            <a:pPr marL="360363"/>
            <a:r>
              <a:rPr lang="de-DE" sz="2000" dirty="0" smtClean="0"/>
              <a:t>Internetauftritt</a:t>
            </a:r>
            <a:r>
              <a:rPr lang="de-DE" sz="2000" dirty="0"/>
              <a:t>, Newsletter, Infoflyer oder -broschüre, Infokästen, Berufsorientierungsbüro, fester Bestandteil/TOP auf Lehrerkonferenzen und Schulkonferenzen etc</a:t>
            </a:r>
            <a:r>
              <a:rPr lang="de-DE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1374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1914</Words>
  <Application>Microsoft Office PowerPoint</Application>
  <PresentationFormat>Bildschirmpräsentation (4:3)</PresentationFormat>
  <Paragraphs>592</Paragraphs>
  <Slides>28</Slides>
  <Notes>11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29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Essener Systemhaus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Volmert, Hendrik</dc:creator>
  <cp:lastModifiedBy>User</cp:lastModifiedBy>
  <cp:revision>1011</cp:revision>
  <cp:lastPrinted>2017-06-14T15:39:50Z</cp:lastPrinted>
  <dcterms:created xsi:type="dcterms:W3CDTF">2015-01-21T07:38:58Z</dcterms:created>
  <dcterms:modified xsi:type="dcterms:W3CDTF">2018-01-30T13:22:18Z</dcterms:modified>
</cp:coreProperties>
</file>